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9" r:id="rId4"/>
    <p:sldId id="278" r:id="rId5"/>
    <p:sldId id="289" r:id="rId6"/>
    <p:sldId id="279" r:id="rId7"/>
    <p:sldId id="290" r:id="rId8"/>
    <p:sldId id="280" r:id="rId9"/>
    <p:sldId id="283" r:id="rId10"/>
    <p:sldId id="284" r:id="rId11"/>
    <p:sldId id="285" r:id="rId12"/>
    <p:sldId id="291" r:id="rId13"/>
    <p:sldId id="292" r:id="rId14"/>
    <p:sldId id="295" r:id="rId15"/>
    <p:sldId id="286" r:id="rId16"/>
    <p:sldId id="303" r:id="rId17"/>
    <p:sldId id="306" r:id="rId18"/>
    <p:sldId id="329" r:id="rId19"/>
    <p:sldId id="287" r:id="rId20"/>
    <p:sldId id="308" r:id="rId21"/>
    <p:sldId id="309" r:id="rId22"/>
    <p:sldId id="311" r:id="rId23"/>
    <p:sldId id="325" r:id="rId24"/>
    <p:sldId id="326" r:id="rId25"/>
    <p:sldId id="313" r:id="rId26"/>
    <p:sldId id="314" r:id="rId27"/>
    <p:sldId id="330" r:id="rId28"/>
    <p:sldId id="327" r:id="rId29"/>
    <p:sldId id="315" r:id="rId30"/>
    <p:sldId id="316" r:id="rId31"/>
    <p:sldId id="328" r:id="rId32"/>
    <p:sldId id="317" r:id="rId33"/>
    <p:sldId id="288" r:id="rId34"/>
    <p:sldId id="318" r:id="rId35"/>
    <p:sldId id="319" r:id="rId36"/>
    <p:sldId id="320"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C1E8"/>
    <a:srgbClr val="008080"/>
    <a:srgbClr val="009999"/>
    <a:srgbClr val="00CC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4" d="100"/>
          <a:sy n="74" d="100"/>
        </p:scale>
        <p:origin x="576" y="6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endri%20F\Documents\Arduino\Data%20Hasil%20Uji%20Coba\Uji%20Cob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Perbandingan</a:t>
            </a:r>
            <a:r>
              <a:rPr lang="en-US" baseline="0">
                <a:solidFill>
                  <a:schemeClr val="tx1"/>
                </a:solidFill>
              </a:rPr>
              <a:t> Akurasi Pengiriman Data ZigBee</a:t>
            </a:r>
            <a:endParaRPr lang="en-US">
              <a:solidFill>
                <a:schemeClr val="tx1"/>
              </a:solidFill>
            </a:endParaRPr>
          </a:p>
        </c:rich>
      </c:tx>
      <c:layout>
        <c:manualLayout>
          <c:xMode val="edge"/>
          <c:yMode val="edge"/>
          <c:x val="0.16623617023948559"/>
          <c:y val="4.158543658364177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'Akurasi Multi hop'!$R$7</c:f>
              <c:strCache>
                <c:ptCount val="1"/>
                <c:pt idx="0">
                  <c:v>Single Hop</c:v>
                </c:pt>
              </c:strCache>
            </c:strRef>
          </c:tx>
          <c:spPr>
            <a:solidFill>
              <a:schemeClr val="accent1"/>
            </a:solidFill>
            <a:ln>
              <a:noFill/>
            </a:ln>
            <a:effectLst/>
          </c:spPr>
          <c:invertIfNegative val="0"/>
          <c:cat>
            <c:strRef>
              <c:f>'Akurasi Multi hop'!$S$6:$U$6</c:f>
              <c:strCache>
                <c:ptCount val="3"/>
                <c:pt idx="0">
                  <c:v>±10 meter</c:v>
                </c:pt>
                <c:pt idx="1">
                  <c:v>±20 meter</c:v>
                </c:pt>
                <c:pt idx="2">
                  <c:v>±30 meter</c:v>
                </c:pt>
              </c:strCache>
            </c:strRef>
          </c:cat>
          <c:val>
            <c:numRef>
              <c:f>'Akurasi Multi hop'!$S$7:$U$7</c:f>
              <c:numCache>
                <c:formatCode>0.0%</c:formatCode>
                <c:ptCount val="3"/>
                <c:pt idx="0">
                  <c:v>1</c:v>
                </c:pt>
                <c:pt idx="1">
                  <c:v>0.86799999999999999</c:v>
                </c:pt>
                <c:pt idx="2">
                  <c:v>0.69499999999999995</c:v>
                </c:pt>
              </c:numCache>
            </c:numRef>
          </c:val>
          <c:extLst>
            <c:ext xmlns:c16="http://schemas.microsoft.com/office/drawing/2014/chart" uri="{C3380CC4-5D6E-409C-BE32-E72D297353CC}">
              <c16:uniqueId val="{00000000-1472-4A3C-9E56-AB9CB6BD6741}"/>
            </c:ext>
          </c:extLst>
        </c:ser>
        <c:ser>
          <c:idx val="1"/>
          <c:order val="1"/>
          <c:tx>
            <c:strRef>
              <c:f>'Akurasi Multi hop'!$R$8</c:f>
              <c:strCache>
                <c:ptCount val="1"/>
                <c:pt idx="0">
                  <c:v>Multi Hop</c:v>
                </c:pt>
              </c:strCache>
            </c:strRef>
          </c:tx>
          <c:spPr>
            <a:solidFill>
              <a:schemeClr val="accent2"/>
            </a:solidFill>
            <a:ln>
              <a:noFill/>
            </a:ln>
            <a:effectLst/>
          </c:spPr>
          <c:invertIfNegative val="0"/>
          <c:cat>
            <c:strRef>
              <c:f>'Akurasi Multi hop'!$S$6:$U$6</c:f>
              <c:strCache>
                <c:ptCount val="3"/>
                <c:pt idx="0">
                  <c:v>±10 meter</c:v>
                </c:pt>
                <c:pt idx="1">
                  <c:v>±20 meter</c:v>
                </c:pt>
                <c:pt idx="2">
                  <c:v>±30 meter</c:v>
                </c:pt>
              </c:strCache>
            </c:strRef>
          </c:cat>
          <c:val>
            <c:numRef>
              <c:f>'Akurasi Multi hop'!$S$8:$U$8</c:f>
              <c:numCache>
                <c:formatCode>0.0%</c:formatCode>
                <c:ptCount val="3"/>
                <c:pt idx="0">
                  <c:v>1</c:v>
                </c:pt>
                <c:pt idx="1">
                  <c:v>0.90600000000000003</c:v>
                </c:pt>
                <c:pt idx="2">
                  <c:v>0.82599999999999996</c:v>
                </c:pt>
              </c:numCache>
            </c:numRef>
          </c:val>
          <c:extLst>
            <c:ext xmlns:c16="http://schemas.microsoft.com/office/drawing/2014/chart" uri="{C3380CC4-5D6E-409C-BE32-E72D297353CC}">
              <c16:uniqueId val="{00000001-1472-4A3C-9E56-AB9CB6BD6741}"/>
            </c:ext>
          </c:extLst>
        </c:ser>
        <c:dLbls>
          <c:showLegendKey val="0"/>
          <c:showVal val="0"/>
          <c:showCatName val="0"/>
          <c:showSerName val="0"/>
          <c:showPercent val="0"/>
          <c:showBubbleSize val="0"/>
        </c:dLbls>
        <c:gapWidth val="219"/>
        <c:overlap val="-27"/>
        <c:axId val="474125328"/>
        <c:axId val="474125000"/>
      </c:barChart>
      <c:catAx>
        <c:axId val="474125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4125000"/>
        <c:crosses val="autoZero"/>
        <c:auto val="1"/>
        <c:lblAlgn val="ctr"/>
        <c:lblOffset val="100"/>
        <c:noMultiLvlLbl val="0"/>
      </c:catAx>
      <c:valAx>
        <c:axId val="47412500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4125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8987144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249551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3930368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2391476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B8F66D-259D-49DC-8116-BA5D5D390026}"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6029675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931213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B8F66D-259D-49DC-8116-BA5D5D390026}" type="datetimeFigureOut">
              <a:rPr lang="en-US" smtClean="0"/>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39695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B8F66D-259D-49DC-8116-BA5D5D390026}" type="datetimeFigureOut">
              <a:rPr lang="en-US" smtClean="0"/>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24094932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8F66D-259D-49DC-8116-BA5D5D390026}" type="datetimeFigureOut">
              <a:rPr lang="en-US" smtClean="0"/>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5503081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6705371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B8F66D-259D-49DC-8116-BA5D5D390026}"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8CF7C-7AC9-4672-AF9F-0FD7F532A2C4}" type="slidenum">
              <a:rPr lang="en-US" smtClean="0"/>
              <a:t>‹#›</a:t>
            </a:fld>
            <a:endParaRPr lang="en-US"/>
          </a:p>
        </p:txBody>
      </p:sp>
    </p:spTree>
    <p:extLst>
      <p:ext uri="{BB962C8B-B14F-4D97-AF65-F5344CB8AC3E}">
        <p14:creationId xmlns:p14="http://schemas.microsoft.com/office/powerpoint/2010/main" val="1541543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8F66D-259D-49DC-8116-BA5D5D390026}" type="datetimeFigureOut">
              <a:rPr lang="en-US" smtClean="0"/>
              <a:t>7/16/2018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8CF7C-7AC9-4672-AF9F-0FD7F532A2C4}" type="slidenum">
              <a:rPr lang="en-US" smtClean="0"/>
              <a:t>‹#›</a:t>
            </a:fld>
            <a:endParaRPr lang="en-US"/>
          </a:p>
        </p:txBody>
      </p:sp>
    </p:spTree>
    <p:extLst>
      <p:ext uri="{BB962C8B-B14F-4D97-AF65-F5344CB8AC3E}">
        <p14:creationId xmlns:p14="http://schemas.microsoft.com/office/powerpoint/2010/main" val="1399637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4907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Tujuan &amp; Manfaat</a:t>
            </a:r>
            <a:endParaRPr lang="en-US" sz="4000" dirty="0">
              <a:solidFill>
                <a:schemeClr val="bg1"/>
              </a:solidFill>
              <a:latin typeface="Bebas"/>
            </a:endParaRPr>
          </a:p>
        </p:txBody>
      </p:sp>
      <p:sp>
        <p:nvSpPr>
          <p:cNvPr id="13" name="Rectangle 12"/>
          <p:cNvSpPr/>
          <p:nvPr/>
        </p:nvSpPr>
        <p:spPr>
          <a:xfrm>
            <a:off x="475342" y="2065164"/>
            <a:ext cx="1291673" cy="461665"/>
          </a:xfrm>
          <a:prstGeom prst="rect">
            <a:avLst/>
          </a:prstGeom>
        </p:spPr>
        <p:txBody>
          <a:bodyPr wrap="square">
            <a:spAutoFit/>
          </a:bodyPr>
          <a:lstStyle/>
          <a:p>
            <a:pPr algn="just"/>
            <a:r>
              <a:rPr lang="en" sz="2400" b="1" dirty="0">
                <a:solidFill>
                  <a:schemeClr val="tx1">
                    <a:lumMod val="65000"/>
                    <a:lumOff val="35000"/>
                  </a:schemeClr>
                </a:solidFill>
                <a:latin typeface="Open Sans Light" panose="020B0306030504020204"/>
              </a:rPr>
              <a:t>Tujuan</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2065164"/>
            <a:ext cx="5201557"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6304643" y="2065164"/>
            <a:ext cx="5201557"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04642" y="2065163"/>
            <a:ext cx="1404257" cy="461665"/>
          </a:xfrm>
          <a:prstGeom prst="rect">
            <a:avLst/>
          </a:prstGeom>
        </p:spPr>
        <p:txBody>
          <a:bodyPr wrap="square">
            <a:spAutoFit/>
          </a:bodyPr>
          <a:lstStyle/>
          <a:p>
            <a:pPr algn="just"/>
            <a:r>
              <a:rPr lang="en" sz="2400" b="1" dirty="0">
                <a:solidFill>
                  <a:schemeClr val="tx1">
                    <a:lumMod val="65000"/>
                    <a:lumOff val="35000"/>
                  </a:schemeClr>
                </a:solidFill>
                <a:latin typeface="Open Sans Light" panose="020B0306030504020204"/>
              </a:rPr>
              <a:t>Manfaat</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4" name="Rectangle 13"/>
          <p:cNvSpPr/>
          <p:nvPr/>
        </p:nvSpPr>
        <p:spPr>
          <a:xfrm>
            <a:off x="475342" y="2582246"/>
            <a:ext cx="5156241" cy="2031325"/>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Membangun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sebuah</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sistem</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data pada platform wireless sensor network.</a:t>
            </a:r>
          </a:p>
          <a:p>
            <a:pPr algn="just"/>
            <a:endParaRPr lang="en-US" dirty="0">
              <a:solidFill>
                <a:schemeClr val="tx1">
                  <a:lumMod val="65000"/>
                  <a:lumOff val="35000"/>
                </a:schemeClr>
              </a:solidFill>
              <a:latin typeface="Open Sans Light" panose="020B0306030504020204"/>
            </a:endParaRPr>
          </a:p>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Melakukan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implementasi</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algoritma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Heatshrink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untuk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adaptive pada </a:t>
            </a:r>
            <a:r>
              <a:rPr lang="en-US" dirty="0" err="1">
                <a:solidFill>
                  <a:schemeClr val="tx1">
                    <a:lumMod val="65000"/>
                    <a:lumOff val="35000"/>
                  </a:schemeClr>
                </a:solidFill>
                <a:latin typeface="Open Sans Light" panose="020B0306030504020204"/>
              </a:rPr>
              <a:t>pada</a:t>
            </a:r>
            <a:r>
              <a:rPr lang="en-US" dirty="0">
                <a:solidFill>
                  <a:schemeClr val="tx1">
                    <a:lumMod val="65000"/>
                    <a:lumOff val="35000"/>
                  </a:schemeClr>
                </a:solidFill>
                <a:latin typeface="Open Sans Light" panose="020B0306030504020204"/>
              </a:rPr>
              <a:t> platform wireless sensor network </a:t>
            </a:r>
            <a:r>
              <a:rPr lang="en-US" dirty="0" err="1">
                <a:solidFill>
                  <a:schemeClr val="tx1">
                    <a:lumMod val="65000"/>
                    <a:lumOff val="35000"/>
                  </a:schemeClr>
                </a:solidFill>
                <a:latin typeface="Open Sans Light" panose="020B0306030504020204"/>
              </a:rPr>
              <a:t>sehingga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dapat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melakukan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penghematan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daya</a:t>
            </a:r>
            <a:r>
              <a:rPr lang="en-US" dirty="0">
                <a:solidFill>
                  <a:schemeClr val="tx1">
                    <a:lumMod val="65000"/>
                    <a:lumOff val="35000"/>
                  </a:schemeClr>
                </a:solidFill>
                <a:latin typeface="Open Sans Light" panose="020B0306030504020204"/>
              </a:rPr>
              <a:t>.</a:t>
            </a:r>
          </a:p>
        </p:txBody>
      </p:sp>
      <p:sp>
        <p:nvSpPr>
          <p:cNvPr id="15" name="Rectangle 14"/>
          <p:cNvSpPr/>
          <p:nvPr/>
        </p:nvSpPr>
        <p:spPr>
          <a:xfrm>
            <a:off x="6304642" y="2633288"/>
            <a:ext cx="5156241" cy="1477328"/>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tx1">
                    <a:lumMod val="65000"/>
                    <a:lumOff val="35000"/>
                  </a:schemeClr>
                </a:solidFill>
                <a:latin typeface="Open Sans Light" panose="020B0306030504020204"/>
              </a:rPr>
              <a:t>Memberikan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manfaat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dalam</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penggunaan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algoritma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Heatshrink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untuk</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kompresi</a:t>
            </a:r>
            <a:r>
              <a:rPr lang="en-US" dirty="0">
                <a:solidFill>
                  <a:schemeClr val="tx1">
                    <a:lumMod val="65000"/>
                    <a:lumOff val="35000"/>
                  </a:schemeClr>
                </a:solidFill>
                <a:latin typeface="Open Sans Light" panose="020B0306030504020204"/>
              </a:rPr>
              <a:t> adaptive pada </a:t>
            </a:r>
            <a:r>
              <a:rPr lang="en-US" dirty="0" err="1">
                <a:solidFill>
                  <a:schemeClr val="tx1">
                    <a:lumMod val="65000"/>
                    <a:lumOff val="35000"/>
                  </a:schemeClr>
                </a:solidFill>
                <a:latin typeface="Open Sans Light" panose="020B0306030504020204"/>
              </a:rPr>
              <a:t>pengiriman</a:t>
            </a:r>
            <a:r>
              <a:rPr lang="en-US" dirty="0">
                <a:solidFill>
                  <a:schemeClr val="tx1">
                    <a:lumMod val="65000"/>
                    <a:lumOff val="35000"/>
                  </a:schemeClr>
                </a:solidFill>
                <a:latin typeface="Open Sans Light" panose="020B0306030504020204"/>
              </a:rPr>
              <a:t> data di platform wireless sensor network </a:t>
            </a:r>
            <a:r>
              <a:rPr lang="en-US" dirty="0" err="1">
                <a:solidFill>
                  <a:schemeClr val="tx1">
                    <a:lumMod val="65000"/>
                    <a:lumOff val="35000"/>
                  </a:schemeClr>
                </a:solidFill>
                <a:latin typeface="Open Sans Light" panose="020B0306030504020204"/>
              </a:rPr>
              <a:t>sehingga</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dapat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mengemat</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penggunaan</a:t>
            </a:r>
            <a:r>
              <a:rPr lang="en-US" dirty="0">
                <a:solidFill>
                  <a:schemeClr val="tx1">
                    <a:lumMod val="65000"/>
                    <a:lumOff val="35000"/>
                  </a:schemeClr>
                </a:solidFill>
                <a:latin typeface="Open Sans Light" panose="020B0306030504020204"/>
              </a:rPr>
              <a:t> </a:t>
            </a:r>
            <a:r>
              <a:rPr lang="en-US" dirty="0" err="1">
                <a:solidFill>
                  <a:schemeClr val="tx1">
                    <a:lumMod val="65000"/>
                    <a:lumOff val="35000"/>
                  </a:schemeClr>
                </a:solidFill>
                <a:latin typeface="Open Sans Light" panose="020B0306030504020204"/>
              </a:rPr>
              <a:t>energi</a:t>
            </a:r>
            <a:r>
              <a:rPr lang="en-US" dirty="0">
                <a:solidFill>
                  <a:schemeClr val="tx1">
                    <a:lumMod val="65000"/>
                    <a:lumOff val="35000"/>
                  </a:schemeClr>
                </a:solidFill>
                <a:latin typeface="Open Sans Light" panose="020B0306030504020204"/>
              </a:rPr>
              <a:t>.</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996638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0" grpId="0" animBg="1"/>
      <p:bldP spid="12"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70369" y="2730766"/>
            <a:ext cx="5261923" cy="1396258"/>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Perancangan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Analisis</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6598563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3067003" y="1893714"/>
            <a:ext cx="5968291" cy="523220"/>
          </a:xfrm>
          <a:prstGeom prst="rect">
            <a:avLst/>
          </a:prstGeom>
          <a:ln>
            <a:solidFill>
              <a:srgbClr val="595959"/>
            </a:solidFill>
          </a:ln>
        </p:spPr>
        <p:txBody>
          <a:bodyPr wrap="square">
            <a:spAutoFit/>
          </a:bodyPr>
          <a:lstStyle/>
          <a:p>
            <a:pPr algn="ctr"/>
            <a:r>
              <a:rPr lang="en" sz="2800" b="1" dirty="0">
                <a:solidFill>
                  <a:schemeClr val="tx1">
                    <a:lumMod val="65000"/>
                    <a:lumOff val="35000"/>
                  </a:schemeClr>
                </a:solidFill>
                <a:latin typeface="Open Sans Light" panose="020B0306030504020204"/>
              </a:rPr>
              <a:t>Arsitektur Umum Sistem</a:t>
            </a:r>
            <a:endParaRPr lang="en-US" sz="28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2063749" y="2520337"/>
            <a:ext cx="8064500" cy="33310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0" name="Picture 9">
            <a:extLst>
              <a:ext uri="{FF2B5EF4-FFF2-40B4-BE49-F238E27FC236}">
                <a16:creationId xmlns:a16="http://schemas.microsoft.com/office/drawing/2014/main" id="{9E36F58A-C27A-4D1D-9C02-AFB6346631A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558401" y="3541013"/>
            <a:ext cx="7075195" cy="1095031"/>
          </a:xfrm>
          <a:prstGeom prst="rect">
            <a:avLst/>
          </a:prstGeom>
          <a:noFill/>
          <a:ln>
            <a:noFill/>
          </a:ln>
        </p:spPr>
      </p:pic>
    </p:spTree>
    <p:extLst>
      <p:ext uri="{BB962C8B-B14F-4D97-AF65-F5344CB8AC3E}">
        <p14:creationId xmlns:p14="http://schemas.microsoft.com/office/powerpoint/2010/main" val="12305880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1864103" y="1885976"/>
            <a:ext cx="8463794" cy="461665"/>
          </a:xfrm>
          <a:prstGeom prst="rect">
            <a:avLst/>
          </a:prstGeom>
        </p:spPr>
        <p:txBody>
          <a:bodyPr wrap="square">
            <a:spAutoFit/>
          </a:bodyPr>
          <a:lstStyle/>
          <a:p>
            <a:pPr algn="ctr"/>
            <a:r>
              <a:rPr lang="en" sz="2400" b="1" dirty="0">
                <a:solidFill>
                  <a:schemeClr val="tx1">
                    <a:lumMod val="65000"/>
                    <a:lumOff val="35000"/>
                  </a:schemeClr>
                </a:solidFill>
                <a:latin typeface="Open Sans Light" panose="020B0306030504020204"/>
              </a:rPr>
              <a:t>Perancangan Jaringan Sensor Nirkabel Berbasis Zigbee</a:t>
            </a:r>
            <a:endParaRPr lang="en-US" sz="24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82600" y="2483708"/>
            <a:ext cx="11036300" cy="36497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0" name="Picture 9">
            <a:extLst>
              <a:ext uri="{FF2B5EF4-FFF2-40B4-BE49-F238E27FC236}">
                <a16:creationId xmlns:a16="http://schemas.microsoft.com/office/drawing/2014/main" id="{3EB49A41-5B68-4203-A3E6-86B44E4694D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rot="5400000">
            <a:off x="3974203" y="591588"/>
            <a:ext cx="3419346" cy="7383892"/>
          </a:xfrm>
          <a:prstGeom prst="rect">
            <a:avLst/>
          </a:prstGeom>
          <a:noFill/>
          <a:ln>
            <a:noFill/>
          </a:ln>
        </p:spPr>
      </p:pic>
      <p:sp>
        <p:nvSpPr>
          <p:cNvPr id="2" name="TextBox 1">
            <a:extLst>
              <a:ext uri="{FF2B5EF4-FFF2-40B4-BE49-F238E27FC236}">
                <a16:creationId xmlns:a16="http://schemas.microsoft.com/office/drawing/2014/main" id="{930C6EFB-3E28-4C9E-82AD-9F8E67305A11}"/>
              </a:ext>
            </a:extLst>
          </p:cNvPr>
          <p:cNvSpPr txBox="1"/>
          <p:nvPr/>
        </p:nvSpPr>
        <p:spPr>
          <a:xfrm>
            <a:off x="1885563" y="5505238"/>
            <a:ext cx="2459776" cy="369332"/>
          </a:xfrm>
          <a:prstGeom prst="rect">
            <a:avLst/>
          </a:prstGeom>
          <a:noFill/>
        </p:spPr>
        <p:txBody>
          <a:bodyPr wrap="none" rtlCol="0">
            <a:spAutoFit/>
          </a:bodyPr>
          <a:lstStyle/>
          <a:p>
            <a:r>
              <a:rPr lang="en-US" dirty="0"/>
              <a:t>Node ZigBee End Device</a:t>
            </a:r>
          </a:p>
        </p:txBody>
      </p:sp>
      <p:sp>
        <p:nvSpPr>
          <p:cNvPr id="12" name="TextBox 11">
            <a:extLst>
              <a:ext uri="{FF2B5EF4-FFF2-40B4-BE49-F238E27FC236}">
                <a16:creationId xmlns:a16="http://schemas.microsoft.com/office/drawing/2014/main" id="{0C0FCF25-12A1-4D38-BADB-CAE02909DA5A}"/>
              </a:ext>
            </a:extLst>
          </p:cNvPr>
          <p:cNvSpPr txBox="1"/>
          <p:nvPr/>
        </p:nvSpPr>
        <p:spPr>
          <a:xfrm>
            <a:off x="4688225" y="5560414"/>
            <a:ext cx="2057743" cy="369332"/>
          </a:xfrm>
          <a:prstGeom prst="rect">
            <a:avLst/>
          </a:prstGeom>
          <a:noFill/>
        </p:spPr>
        <p:txBody>
          <a:bodyPr wrap="none" rtlCol="0">
            <a:spAutoFit/>
          </a:bodyPr>
          <a:lstStyle/>
          <a:p>
            <a:r>
              <a:rPr lang="en-US" dirty="0"/>
              <a:t>Node ZigBee Router</a:t>
            </a:r>
          </a:p>
        </p:txBody>
      </p:sp>
      <p:sp>
        <p:nvSpPr>
          <p:cNvPr id="14" name="TextBox 13">
            <a:extLst>
              <a:ext uri="{FF2B5EF4-FFF2-40B4-BE49-F238E27FC236}">
                <a16:creationId xmlns:a16="http://schemas.microsoft.com/office/drawing/2014/main" id="{2054CF98-3950-445A-912F-AEA41F30CC62}"/>
              </a:ext>
            </a:extLst>
          </p:cNvPr>
          <p:cNvSpPr txBox="1"/>
          <p:nvPr/>
        </p:nvSpPr>
        <p:spPr>
          <a:xfrm>
            <a:off x="7190559" y="5560414"/>
            <a:ext cx="2549609" cy="369332"/>
          </a:xfrm>
          <a:prstGeom prst="rect">
            <a:avLst/>
          </a:prstGeom>
          <a:noFill/>
        </p:spPr>
        <p:txBody>
          <a:bodyPr wrap="none" rtlCol="0">
            <a:spAutoFit/>
          </a:bodyPr>
          <a:lstStyle/>
          <a:p>
            <a:r>
              <a:rPr lang="en-US" dirty="0"/>
              <a:t>Node ZigBee Coordinator</a:t>
            </a:r>
          </a:p>
        </p:txBody>
      </p:sp>
      <p:sp>
        <p:nvSpPr>
          <p:cNvPr id="3" name="Rectangle 2">
            <a:extLst>
              <a:ext uri="{FF2B5EF4-FFF2-40B4-BE49-F238E27FC236}">
                <a16:creationId xmlns:a16="http://schemas.microsoft.com/office/drawing/2014/main" id="{FB1EDF88-A4DA-48CF-B1E3-E26BAEBF5E06}"/>
              </a:ext>
            </a:extLst>
          </p:cNvPr>
          <p:cNvSpPr/>
          <p:nvPr/>
        </p:nvSpPr>
        <p:spPr>
          <a:xfrm>
            <a:off x="1991930" y="3373003"/>
            <a:ext cx="309093"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D57DD0C-99CE-474F-AF08-B572914BC555}"/>
              </a:ext>
            </a:extLst>
          </p:cNvPr>
          <p:cNvSpPr/>
          <p:nvPr/>
        </p:nvSpPr>
        <p:spPr>
          <a:xfrm>
            <a:off x="7611414" y="3429000"/>
            <a:ext cx="148105"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70B2E53-B1F6-4987-9A25-E4CC44903218}"/>
              </a:ext>
            </a:extLst>
          </p:cNvPr>
          <p:cNvSpPr/>
          <p:nvPr/>
        </p:nvSpPr>
        <p:spPr>
          <a:xfrm>
            <a:off x="4882167" y="3354054"/>
            <a:ext cx="148104" cy="16626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0B26B5B-C01E-4F23-BBEC-10E0ED6E39D3}"/>
              </a:ext>
            </a:extLst>
          </p:cNvPr>
          <p:cNvCxnSpPr>
            <a:cxnSpLocks/>
          </p:cNvCxnSpPr>
          <p:nvPr/>
        </p:nvCxnSpPr>
        <p:spPr>
          <a:xfrm flipV="1">
            <a:off x="8937036" y="3354054"/>
            <a:ext cx="998122" cy="42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AC8A3F-AE31-4F2E-B033-6AD1EEBFFF19}"/>
              </a:ext>
            </a:extLst>
          </p:cNvPr>
          <p:cNvCxnSpPr>
            <a:cxnSpLocks/>
            <a:endCxn id="24" idx="1"/>
          </p:cNvCxnSpPr>
          <p:nvPr/>
        </p:nvCxnSpPr>
        <p:spPr>
          <a:xfrm flipV="1">
            <a:off x="8693239" y="4161109"/>
            <a:ext cx="1377675" cy="32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F60229-0826-413B-8B5D-B71E4075AE9F}"/>
              </a:ext>
            </a:extLst>
          </p:cNvPr>
          <p:cNvCxnSpPr>
            <a:cxnSpLocks/>
          </p:cNvCxnSpPr>
          <p:nvPr/>
        </p:nvCxnSpPr>
        <p:spPr>
          <a:xfrm>
            <a:off x="8693239" y="4977851"/>
            <a:ext cx="1220225" cy="203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3C77B2-991A-4BB6-8AB0-1613EE5DE21F}"/>
              </a:ext>
            </a:extLst>
          </p:cNvPr>
          <p:cNvSpPr txBox="1"/>
          <p:nvPr/>
        </p:nvSpPr>
        <p:spPr>
          <a:xfrm>
            <a:off x="9482189" y="3045388"/>
            <a:ext cx="2036711" cy="369332"/>
          </a:xfrm>
          <a:prstGeom prst="rect">
            <a:avLst/>
          </a:prstGeom>
          <a:noFill/>
        </p:spPr>
        <p:txBody>
          <a:bodyPr wrap="none" rtlCol="0">
            <a:spAutoFit/>
          </a:bodyPr>
          <a:lstStyle/>
          <a:p>
            <a:r>
              <a:rPr lang="en-US" dirty="0"/>
              <a:t>Arduino Mega 2560</a:t>
            </a:r>
          </a:p>
        </p:txBody>
      </p:sp>
      <p:sp>
        <p:nvSpPr>
          <p:cNvPr id="24" name="TextBox 23">
            <a:extLst>
              <a:ext uri="{FF2B5EF4-FFF2-40B4-BE49-F238E27FC236}">
                <a16:creationId xmlns:a16="http://schemas.microsoft.com/office/drawing/2014/main" id="{65C2A62C-2AE8-41CF-99F7-2C9E549C166A}"/>
              </a:ext>
            </a:extLst>
          </p:cNvPr>
          <p:cNvSpPr txBox="1"/>
          <p:nvPr/>
        </p:nvSpPr>
        <p:spPr>
          <a:xfrm>
            <a:off x="10070914" y="3976443"/>
            <a:ext cx="1284326" cy="369332"/>
          </a:xfrm>
          <a:prstGeom prst="rect">
            <a:avLst/>
          </a:prstGeom>
          <a:noFill/>
        </p:spPr>
        <p:txBody>
          <a:bodyPr wrap="none" rtlCol="0">
            <a:spAutoFit/>
          </a:bodyPr>
          <a:lstStyle/>
          <a:p>
            <a:r>
              <a:rPr lang="en-US" dirty="0" err="1"/>
              <a:t>XBee</a:t>
            </a:r>
            <a:r>
              <a:rPr lang="en-US" dirty="0"/>
              <a:t> Shield</a:t>
            </a:r>
          </a:p>
        </p:txBody>
      </p:sp>
      <p:sp>
        <p:nvSpPr>
          <p:cNvPr id="25" name="TextBox 24">
            <a:extLst>
              <a:ext uri="{FF2B5EF4-FFF2-40B4-BE49-F238E27FC236}">
                <a16:creationId xmlns:a16="http://schemas.microsoft.com/office/drawing/2014/main" id="{1EA212D0-FEF4-4277-AE9E-5EBCCB1BFB87}"/>
              </a:ext>
            </a:extLst>
          </p:cNvPr>
          <p:cNvSpPr txBox="1"/>
          <p:nvPr/>
        </p:nvSpPr>
        <p:spPr>
          <a:xfrm>
            <a:off x="9887905" y="5016689"/>
            <a:ext cx="1604927" cy="369332"/>
          </a:xfrm>
          <a:prstGeom prst="rect">
            <a:avLst/>
          </a:prstGeom>
          <a:noFill/>
        </p:spPr>
        <p:txBody>
          <a:bodyPr wrap="none" rtlCol="0">
            <a:spAutoFit/>
          </a:bodyPr>
          <a:lstStyle/>
          <a:p>
            <a:r>
              <a:rPr lang="en-US" dirty="0" err="1"/>
              <a:t>XBee</a:t>
            </a:r>
            <a:r>
              <a:rPr lang="en-US" dirty="0"/>
              <a:t> Modul S2</a:t>
            </a:r>
          </a:p>
        </p:txBody>
      </p:sp>
      <p:sp>
        <p:nvSpPr>
          <p:cNvPr id="31" name="TextBox 30">
            <a:extLst>
              <a:ext uri="{FF2B5EF4-FFF2-40B4-BE49-F238E27FC236}">
                <a16:creationId xmlns:a16="http://schemas.microsoft.com/office/drawing/2014/main" id="{567FA240-934B-45F3-A103-57C1746EF185}"/>
              </a:ext>
            </a:extLst>
          </p:cNvPr>
          <p:cNvSpPr txBox="1"/>
          <p:nvPr/>
        </p:nvSpPr>
        <p:spPr>
          <a:xfrm>
            <a:off x="435932" y="2610113"/>
            <a:ext cx="2036711" cy="369332"/>
          </a:xfrm>
          <a:prstGeom prst="rect">
            <a:avLst/>
          </a:prstGeom>
          <a:noFill/>
        </p:spPr>
        <p:txBody>
          <a:bodyPr wrap="none" rtlCol="0">
            <a:spAutoFit/>
          </a:bodyPr>
          <a:lstStyle/>
          <a:p>
            <a:r>
              <a:rPr lang="en-US" dirty="0"/>
              <a:t>Arduino Mega 2560</a:t>
            </a:r>
          </a:p>
        </p:txBody>
      </p:sp>
      <p:sp>
        <p:nvSpPr>
          <p:cNvPr id="32" name="TextBox 31">
            <a:extLst>
              <a:ext uri="{FF2B5EF4-FFF2-40B4-BE49-F238E27FC236}">
                <a16:creationId xmlns:a16="http://schemas.microsoft.com/office/drawing/2014/main" id="{ECBD548D-32D5-48B0-ADDF-64233A62C108}"/>
              </a:ext>
            </a:extLst>
          </p:cNvPr>
          <p:cNvSpPr txBox="1"/>
          <p:nvPr/>
        </p:nvSpPr>
        <p:spPr>
          <a:xfrm>
            <a:off x="444327" y="3244334"/>
            <a:ext cx="1284326" cy="369332"/>
          </a:xfrm>
          <a:prstGeom prst="rect">
            <a:avLst/>
          </a:prstGeom>
          <a:noFill/>
        </p:spPr>
        <p:txBody>
          <a:bodyPr wrap="none" rtlCol="0">
            <a:spAutoFit/>
          </a:bodyPr>
          <a:lstStyle/>
          <a:p>
            <a:r>
              <a:rPr lang="en-US" dirty="0" err="1"/>
              <a:t>XBee</a:t>
            </a:r>
            <a:r>
              <a:rPr lang="en-US" dirty="0"/>
              <a:t> Shield</a:t>
            </a:r>
          </a:p>
        </p:txBody>
      </p:sp>
      <p:sp>
        <p:nvSpPr>
          <p:cNvPr id="33" name="TextBox 32">
            <a:extLst>
              <a:ext uri="{FF2B5EF4-FFF2-40B4-BE49-F238E27FC236}">
                <a16:creationId xmlns:a16="http://schemas.microsoft.com/office/drawing/2014/main" id="{E07C41A0-9DC8-4AB9-A6BA-40D4E70E7890}"/>
              </a:ext>
            </a:extLst>
          </p:cNvPr>
          <p:cNvSpPr txBox="1"/>
          <p:nvPr/>
        </p:nvSpPr>
        <p:spPr>
          <a:xfrm>
            <a:off x="444327" y="3975559"/>
            <a:ext cx="1604927" cy="369332"/>
          </a:xfrm>
          <a:prstGeom prst="rect">
            <a:avLst/>
          </a:prstGeom>
          <a:noFill/>
        </p:spPr>
        <p:txBody>
          <a:bodyPr wrap="none" rtlCol="0">
            <a:spAutoFit/>
          </a:bodyPr>
          <a:lstStyle/>
          <a:p>
            <a:r>
              <a:rPr lang="en-US" dirty="0" err="1"/>
              <a:t>XBee</a:t>
            </a:r>
            <a:r>
              <a:rPr lang="en-US" dirty="0"/>
              <a:t> Modul S2</a:t>
            </a:r>
          </a:p>
        </p:txBody>
      </p:sp>
      <p:cxnSp>
        <p:nvCxnSpPr>
          <p:cNvPr id="34" name="Straight Arrow Connector 33">
            <a:extLst>
              <a:ext uri="{FF2B5EF4-FFF2-40B4-BE49-F238E27FC236}">
                <a16:creationId xmlns:a16="http://schemas.microsoft.com/office/drawing/2014/main" id="{A56EE6B6-FB72-4826-8E27-F3E7354E31CA}"/>
              </a:ext>
            </a:extLst>
          </p:cNvPr>
          <p:cNvCxnSpPr>
            <a:cxnSpLocks/>
          </p:cNvCxnSpPr>
          <p:nvPr/>
        </p:nvCxnSpPr>
        <p:spPr>
          <a:xfrm flipH="1" flipV="1">
            <a:off x="1775321" y="2958615"/>
            <a:ext cx="859265" cy="50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FABAEC-9CD3-48E1-9F88-0415672B5035}"/>
              </a:ext>
            </a:extLst>
          </p:cNvPr>
          <p:cNvCxnSpPr>
            <a:cxnSpLocks/>
          </p:cNvCxnSpPr>
          <p:nvPr/>
        </p:nvCxnSpPr>
        <p:spPr>
          <a:xfrm flipH="1" flipV="1">
            <a:off x="1407572" y="3564384"/>
            <a:ext cx="1498598" cy="75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03ECA4-D007-4400-B180-04E4BF0A9AFB}"/>
              </a:ext>
            </a:extLst>
          </p:cNvPr>
          <p:cNvCxnSpPr>
            <a:cxnSpLocks/>
          </p:cNvCxnSpPr>
          <p:nvPr/>
        </p:nvCxnSpPr>
        <p:spPr>
          <a:xfrm flipH="1" flipV="1">
            <a:off x="1715010" y="4304522"/>
            <a:ext cx="1377787" cy="448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0142762-6AB8-4388-A9C9-2089FF88C976}"/>
              </a:ext>
            </a:extLst>
          </p:cNvPr>
          <p:cNvSpPr txBox="1"/>
          <p:nvPr/>
        </p:nvSpPr>
        <p:spPr>
          <a:xfrm>
            <a:off x="465669" y="4657548"/>
            <a:ext cx="1497076" cy="369332"/>
          </a:xfrm>
          <a:prstGeom prst="rect">
            <a:avLst/>
          </a:prstGeom>
          <a:noFill/>
        </p:spPr>
        <p:txBody>
          <a:bodyPr wrap="none" rtlCol="0">
            <a:spAutoFit/>
          </a:bodyPr>
          <a:lstStyle/>
          <a:p>
            <a:r>
              <a:rPr lang="en-US" dirty="0" err="1"/>
              <a:t>MicroSd</a:t>
            </a:r>
            <a:r>
              <a:rPr lang="en-US" dirty="0"/>
              <a:t> Card</a:t>
            </a:r>
          </a:p>
        </p:txBody>
      </p:sp>
      <p:cxnSp>
        <p:nvCxnSpPr>
          <p:cNvPr id="41" name="Straight Arrow Connector 40">
            <a:extLst>
              <a:ext uri="{FF2B5EF4-FFF2-40B4-BE49-F238E27FC236}">
                <a16:creationId xmlns:a16="http://schemas.microsoft.com/office/drawing/2014/main" id="{979CFE96-D6C9-4E9F-9F48-A6F1CA762B70}"/>
              </a:ext>
            </a:extLst>
          </p:cNvPr>
          <p:cNvCxnSpPr>
            <a:cxnSpLocks/>
          </p:cNvCxnSpPr>
          <p:nvPr/>
        </p:nvCxnSpPr>
        <p:spPr>
          <a:xfrm flipH="1" flipV="1">
            <a:off x="1836451" y="4929608"/>
            <a:ext cx="1209712" cy="222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FEB4DC0-26C5-4D5F-B3C5-767D1F61F99E}"/>
              </a:ext>
            </a:extLst>
          </p:cNvPr>
          <p:cNvSpPr txBox="1"/>
          <p:nvPr/>
        </p:nvSpPr>
        <p:spPr>
          <a:xfrm>
            <a:off x="6135515" y="2631754"/>
            <a:ext cx="1436675" cy="369332"/>
          </a:xfrm>
          <a:prstGeom prst="rect">
            <a:avLst/>
          </a:prstGeom>
          <a:noFill/>
        </p:spPr>
        <p:txBody>
          <a:bodyPr wrap="none" rtlCol="0">
            <a:spAutoFit/>
          </a:bodyPr>
          <a:lstStyle/>
          <a:p>
            <a:r>
              <a:rPr lang="en-US" dirty="0"/>
              <a:t>Arduino UNO</a:t>
            </a:r>
          </a:p>
        </p:txBody>
      </p:sp>
      <p:sp>
        <p:nvSpPr>
          <p:cNvPr id="50" name="TextBox 49">
            <a:extLst>
              <a:ext uri="{FF2B5EF4-FFF2-40B4-BE49-F238E27FC236}">
                <a16:creationId xmlns:a16="http://schemas.microsoft.com/office/drawing/2014/main" id="{6FCC5F2D-BCC0-49EF-9A8A-1CEC1A13E135}"/>
              </a:ext>
            </a:extLst>
          </p:cNvPr>
          <p:cNvSpPr txBox="1"/>
          <p:nvPr/>
        </p:nvSpPr>
        <p:spPr>
          <a:xfrm>
            <a:off x="6519568" y="3268331"/>
            <a:ext cx="1284326" cy="369332"/>
          </a:xfrm>
          <a:prstGeom prst="rect">
            <a:avLst/>
          </a:prstGeom>
          <a:noFill/>
        </p:spPr>
        <p:txBody>
          <a:bodyPr wrap="none" rtlCol="0">
            <a:spAutoFit/>
          </a:bodyPr>
          <a:lstStyle/>
          <a:p>
            <a:r>
              <a:rPr lang="en-US" dirty="0" err="1"/>
              <a:t>XBee</a:t>
            </a:r>
            <a:r>
              <a:rPr lang="en-US" dirty="0"/>
              <a:t> Shield</a:t>
            </a:r>
          </a:p>
        </p:txBody>
      </p:sp>
      <p:sp>
        <p:nvSpPr>
          <p:cNvPr id="51" name="TextBox 50">
            <a:extLst>
              <a:ext uri="{FF2B5EF4-FFF2-40B4-BE49-F238E27FC236}">
                <a16:creationId xmlns:a16="http://schemas.microsoft.com/office/drawing/2014/main" id="{A0270435-0148-421F-A968-F1E78F54B82F}"/>
              </a:ext>
            </a:extLst>
          </p:cNvPr>
          <p:cNvSpPr txBox="1"/>
          <p:nvPr/>
        </p:nvSpPr>
        <p:spPr>
          <a:xfrm>
            <a:off x="6530005" y="4719103"/>
            <a:ext cx="1321107" cy="307777"/>
          </a:xfrm>
          <a:prstGeom prst="rect">
            <a:avLst/>
          </a:prstGeom>
          <a:noFill/>
        </p:spPr>
        <p:txBody>
          <a:bodyPr wrap="square" rtlCol="0">
            <a:spAutoFit/>
          </a:bodyPr>
          <a:lstStyle/>
          <a:p>
            <a:r>
              <a:rPr lang="en-US" sz="1400" dirty="0" err="1"/>
              <a:t>XBee</a:t>
            </a:r>
            <a:r>
              <a:rPr lang="en-US" sz="1400" dirty="0"/>
              <a:t> Modul S2</a:t>
            </a:r>
          </a:p>
        </p:txBody>
      </p:sp>
      <p:cxnSp>
        <p:nvCxnSpPr>
          <p:cNvPr id="52" name="Straight Arrow Connector 51">
            <a:extLst>
              <a:ext uri="{FF2B5EF4-FFF2-40B4-BE49-F238E27FC236}">
                <a16:creationId xmlns:a16="http://schemas.microsoft.com/office/drawing/2014/main" id="{2629DE55-FC9D-4B40-89E5-E523E1D0CA16}"/>
              </a:ext>
            </a:extLst>
          </p:cNvPr>
          <p:cNvCxnSpPr/>
          <p:nvPr/>
        </p:nvCxnSpPr>
        <p:spPr>
          <a:xfrm flipV="1">
            <a:off x="6148226" y="3007154"/>
            <a:ext cx="705627" cy="60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A001EB4-AABD-43C9-B119-A06A3A6860C9}"/>
              </a:ext>
            </a:extLst>
          </p:cNvPr>
          <p:cNvCxnSpPr/>
          <p:nvPr/>
        </p:nvCxnSpPr>
        <p:spPr>
          <a:xfrm flipV="1">
            <a:off x="6000750" y="3613666"/>
            <a:ext cx="589721" cy="78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C89920B-94EB-4315-ACC2-430039836A66}"/>
              </a:ext>
            </a:extLst>
          </p:cNvPr>
          <p:cNvCxnSpPr>
            <a:endCxn id="51" idx="1"/>
          </p:cNvCxnSpPr>
          <p:nvPr/>
        </p:nvCxnSpPr>
        <p:spPr>
          <a:xfrm>
            <a:off x="6051149" y="4867243"/>
            <a:ext cx="478856" cy="5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024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Analisis </a:t>
            </a:r>
            <a:r>
              <a:rPr lang="en-US" sz="2800" dirty="0">
                <a:solidFill>
                  <a:schemeClr val="bg1"/>
                </a:solidFill>
                <a:latin typeface="Bebas"/>
              </a:rPr>
              <a:t>dan </a:t>
            </a:r>
            <a:r>
              <a:rPr lang="en" sz="2800" dirty="0">
                <a:solidFill>
                  <a:schemeClr val="bg1"/>
                </a:solidFill>
                <a:latin typeface="Bebas"/>
              </a:rPr>
              <a:t>Perancangan </a:t>
            </a:r>
            <a:endParaRPr lang="en-US" sz="2800" dirty="0">
              <a:solidFill>
                <a:schemeClr val="bg1"/>
              </a:solidFill>
              <a:latin typeface="Bebas"/>
            </a:endParaRPr>
          </a:p>
        </p:txBody>
      </p:sp>
      <p:sp>
        <p:nvSpPr>
          <p:cNvPr id="13" name="Rectangle 12"/>
          <p:cNvSpPr/>
          <p:nvPr/>
        </p:nvSpPr>
        <p:spPr>
          <a:xfrm>
            <a:off x="-2" y="1722754"/>
            <a:ext cx="11974964" cy="369332"/>
          </a:xfrm>
          <a:prstGeom prst="rect">
            <a:avLst/>
          </a:prstGeom>
        </p:spPr>
        <p:txBody>
          <a:bodyPr wrap="square">
            <a:spAutoFit/>
          </a:bodyPr>
          <a:lstStyle/>
          <a:p>
            <a:pPr lvl="1" algn="ctr" fontAlgn="base"/>
            <a:r>
              <a:rPr lang="en-US" b="1" dirty="0" err="1">
                <a:solidFill>
                  <a:srgbClr val="595959"/>
                </a:solidFill>
                <a:latin typeface="Open Sans Light" panose="020B0306030504020204"/>
              </a:rPr>
              <a:t>Perancangan</a:t>
            </a:r>
            <a:r>
              <a:rPr lang="en-US" b="1" dirty="0">
                <a:solidFill>
                  <a:srgbClr val="595959"/>
                </a:solidFill>
                <a:latin typeface="Open Sans Light" panose="020B0306030504020204"/>
              </a:rPr>
              <a:t> Data Uji </a:t>
            </a:r>
            <a:r>
              <a:rPr lang="en-US" b="1" dirty="0" err="1">
                <a:solidFill>
                  <a:srgbClr val="595959"/>
                </a:solidFill>
                <a:latin typeface="Open Sans Light" panose="020B0306030504020204"/>
              </a:rPr>
              <a:t>Coba</a:t>
            </a:r>
            <a:endParaRPr lang="en-US" b="1" dirty="0">
              <a:solidFill>
                <a:srgbClr val="595959"/>
              </a:solidFill>
              <a:latin typeface="Open Sans Light" panose="020B0306030504020204"/>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1311965" y="2202923"/>
            <a:ext cx="9475305" cy="3946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AE0961F-368D-4538-BC92-B76FD3650A4C}"/>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669182" y="2590635"/>
            <a:ext cx="3589656" cy="1614870"/>
          </a:xfrm>
          <a:prstGeom prst="rect">
            <a:avLst/>
          </a:prstGeom>
          <a:noFill/>
          <a:ln>
            <a:noFill/>
          </a:ln>
        </p:spPr>
      </p:pic>
      <p:pic>
        <p:nvPicPr>
          <p:cNvPr id="16" name="Picture 15">
            <a:extLst>
              <a:ext uri="{FF2B5EF4-FFF2-40B4-BE49-F238E27FC236}">
                <a16:creationId xmlns:a16="http://schemas.microsoft.com/office/drawing/2014/main" id="{C72A4076-0C1B-44FF-9F48-1B98E69FF69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611834" y="2607276"/>
            <a:ext cx="3451654" cy="1636860"/>
          </a:xfrm>
          <a:prstGeom prst="rect">
            <a:avLst/>
          </a:prstGeom>
          <a:noFill/>
          <a:ln>
            <a:noFill/>
          </a:ln>
        </p:spPr>
      </p:pic>
      <p:pic>
        <p:nvPicPr>
          <p:cNvPr id="17" name="Picture 16">
            <a:extLst>
              <a:ext uri="{FF2B5EF4-FFF2-40B4-BE49-F238E27FC236}">
                <a16:creationId xmlns:a16="http://schemas.microsoft.com/office/drawing/2014/main" id="{589D246D-8C26-4342-B5AD-D363FFFF2423}"/>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688866" y="4325279"/>
            <a:ext cx="3569972" cy="1709266"/>
          </a:xfrm>
          <a:prstGeom prst="rect">
            <a:avLst/>
          </a:prstGeom>
          <a:noFill/>
          <a:ln>
            <a:noFill/>
          </a:ln>
        </p:spPr>
      </p:pic>
      <p:pic>
        <p:nvPicPr>
          <p:cNvPr id="18" name="Picture 17">
            <a:extLst>
              <a:ext uri="{FF2B5EF4-FFF2-40B4-BE49-F238E27FC236}">
                <a16:creationId xmlns:a16="http://schemas.microsoft.com/office/drawing/2014/main" id="{AD334734-B83F-4A55-8F44-9D890519E46C}"/>
              </a:ext>
            </a:extLst>
          </p:cNvPr>
          <p:cNvPicPr/>
          <p:nvPr/>
        </p:nvPicPr>
        <p:blipFill>
          <a:blip r:embed="rId6" cstate="print">
            <a:extLst>
              <a:ext uri="{28A0092B-C50C-407E-A947-70E740481C1C}">
                <a14:useLocalDpi xmlns:a14="http://schemas.microsoft.com/office/drawing/2010/main" val="0"/>
              </a:ext>
            </a:extLst>
          </a:blip>
          <a:stretch>
            <a:fillRect/>
          </a:stretch>
        </p:blipFill>
        <p:spPr bwMode="auto">
          <a:xfrm>
            <a:off x="6611834" y="4374661"/>
            <a:ext cx="3451654" cy="1610502"/>
          </a:xfrm>
          <a:prstGeom prst="rect">
            <a:avLst/>
          </a:prstGeom>
          <a:noFill/>
          <a:ln>
            <a:noFill/>
          </a:ln>
        </p:spPr>
      </p:pic>
      <p:pic>
        <p:nvPicPr>
          <p:cNvPr id="19" name="Picture 18">
            <a:extLst>
              <a:ext uri="{FF2B5EF4-FFF2-40B4-BE49-F238E27FC236}">
                <a16:creationId xmlns:a16="http://schemas.microsoft.com/office/drawing/2014/main" id="{D3D56148-BF11-4878-AD17-89AAA866453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5439" y="3290886"/>
            <a:ext cx="3705225" cy="1971675"/>
          </a:xfrm>
          <a:prstGeom prst="rect">
            <a:avLst/>
          </a:prstGeom>
          <a:noFill/>
          <a:ln>
            <a:noFill/>
          </a:ln>
        </p:spPr>
      </p:pic>
    </p:spTree>
    <p:extLst>
      <p:ext uri="{BB962C8B-B14F-4D97-AF65-F5344CB8AC3E}">
        <p14:creationId xmlns:p14="http://schemas.microsoft.com/office/powerpoint/2010/main" val="8218627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70369" y="2991793"/>
            <a:ext cx="5174709"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Implementasi</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878293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5" y="2188817"/>
            <a:ext cx="3909390"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Coordinator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01790" y="2167593"/>
            <a:ext cx="3842678"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Coordinator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8DDCBA4-7AC4-4E68-B65C-EC14B12B27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782" y="3004529"/>
            <a:ext cx="3027496" cy="2450120"/>
          </a:xfrm>
          <a:prstGeom prst="rect">
            <a:avLst/>
          </a:prstGeom>
          <a:noFill/>
          <a:ln>
            <a:noFill/>
          </a:ln>
        </p:spPr>
      </p:pic>
      <p:pic>
        <p:nvPicPr>
          <p:cNvPr id="14" name="Picture 13">
            <a:extLst>
              <a:ext uri="{FF2B5EF4-FFF2-40B4-BE49-F238E27FC236}">
                <a16:creationId xmlns:a16="http://schemas.microsoft.com/office/drawing/2014/main" id="{CB4FD1A5-6AC1-4866-81C7-9E225286FD89}"/>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1348722" y="3004529"/>
            <a:ext cx="2859110" cy="27570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63850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3" y="2153117"/>
            <a:ext cx="390939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Router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48335" y="2151587"/>
            <a:ext cx="390276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Router</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46F2DF5-FFF2-4B8C-A03D-669F0FA1E3CE}"/>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471912" y="2830780"/>
            <a:ext cx="2632949" cy="2703312"/>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03F97E3B-F331-4C5A-9CFC-FB409C61A7C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717988" y="2938193"/>
            <a:ext cx="3223083" cy="2417077"/>
          </a:xfrm>
          <a:prstGeom prst="rect">
            <a:avLst/>
          </a:prstGeom>
          <a:noFill/>
          <a:ln>
            <a:noFill/>
          </a:ln>
        </p:spPr>
      </p:pic>
    </p:spTree>
    <p:extLst>
      <p:ext uri="{BB962C8B-B14F-4D97-AF65-F5344CB8AC3E}">
        <p14:creationId xmlns:p14="http://schemas.microsoft.com/office/powerpoint/2010/main" val="37660545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3600" dirty="0">
                <a:solidFill>
                  <a:schemeClr val="bg1"/>
                </a:solidFill>
                <a:latin typeface="Bebas"/>
              </a:rPr>
              <a:t>Implementasi</a:t>
            </a:r>
            <a:endParaRPr lang="en-US" sz="36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940904" y="2098664"/>
            <a:ext cx="3909391" cy="3831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903" y="2153117"/>
            <a:ext cx="390939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Rancangan Node ZigBee End Device</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7335077" y="2098664"/>
            <a:ext cx="3909391" cy="37561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48335" y="2151587"/>
            <a:ext cx="3902761" cy="338554"/>
          </a:xfrm>
          <a:prstGeom prst="rect">
            <a:avLst/>
          </a:prstGeom>
        </p:spPr>
        <p:txBody>
          <a:bodyPr wrap="square">
            <a:spAutoFit/>
          </a:bodyPr>
          <a:lstStyle/>
          <a:p>
            <a:pPr algn="ctr"/>
            <a:r>
              <a:rPr lang="en" sz="1600" dirty="0">
                <a:solidFill>
                  <a:schemeClr val="tx1">
                    <a:lumMod val="65000"/>
                    <a:lumOff val="35000"/>
                  </a:schemeClr>
                </a:solidFill>
                <a:latin typeface="Open Sans Light" panose="020B0306030504020204"/>
              </a:rPr>
              <a:t>Implementasi Node ZigBee End Device</a:t>
            </a:r>
            <a:endParaRPr lang="en-US" sz="16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cxnSp>
        <p:nvCxnSpPr>
          <p:cNvPr id="3" name="Straight Arrow Connector 2"/>
          <p:cNvCxnSpPr/>
          <p:nvPr/>
        </p:nvCxnSpPr>
        <p:spPr>
          <a:xfrm>
            <a:off x="5347252" y="4014205"/>
            <a:ext cx="1497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24C5DC0-8E6F-49DE-B0C7-F6D21511DE0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250929" y="2834109"/>
            <a:ext cx="3279735" cy="2779106"/>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945A01FD-8EA5-4D8D-BC22-3FAB1B36CA8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3853" y="2834109"/>
            <a:ext cx="3317217" cy="2491188"/>
          </a:xfrm>
          <a:prstGeom prst="rect">
            <a:avLst/>
          </a:prstGeom>
          <a:noFill/>
          <a:ln>
            <a:noFill/>
          </a:ln>
        </p:spPr>
      </p:pic>
    </p:spTree>
    <p:extLst>
      <p:ext uri="{BB962C8B-B14F-4D97-AF65-F5344CB8AC3E}">
        <p14:creationId xmlns:p14="http://schemas.microsoft.com/office/powerpoint/2010/main" val="10361067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847882" y="2730766"/>
            <a:ext cx="5174709"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Uji</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Coba</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Evaluasi</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0065001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4"/>
          <p:cNvSpPr txBox="1">
            <a:spLocks noGrp="1"/>
          </p:cNvSpPr>
          <p:nvPr>
            <p:ph type="ctrTitle"/>
          </p:nvPr>
        </p:nvSpPr>
        <p:spPr>
          <a:xfrm>
            <a:off x="172278" y="1520428"/>
            <a:ext cx="11930022" cy="2052600"/>
          </a:xfrm>
          <a:prstGeom prst="rect">
            <a:avLst/>
          </a:prstGeom>
        </p:spPr>
        <p:txBody>
          <a:bodyPr lIns="91425" tIns="91425" rIns="91425" bIns="91425" anchor="b" anchorCtr="0">
            <a:noAutofit/>
          </a:bodyPr>
          <a:lstStyle/>
          <a:p>
            <a:r>
              <a:rPr lang="en-US" sz="3600" b="1" dirty="0">
                <a:latin typeface="Open Sans Light" panose="020B0306030504020204"/>
              </a:rPr>
              <a:t>IMPLEMENTASI KOMPRESI ADAPTIVE MENGGUNAKAN METODE HEATSHRINK UNTUK PENGIRIMAN DATA PADA WIRELESS SENSOR NETWORK BERBASIS ZIGBEE</a:t>
            </a:r>
            <a:endParaRPr lang="en-US" sz="3600" dirty="0">
              <a:latin typeface="Open Sans Light" panose="020B0306030504020204"/>
            </a:endParaRPr>
          </a:p>
        </p:txBody>
      </p:sp>
      <p:sp>
        <p:nvSpPr>
          <p:cNvPr id="5" name="Shape 55"/>
          <p:cNvSpPr txBox="1">
            <a:spLocks noGrp="1"/>
          </p:cNvSpPr>
          <p:nvPr>
            <p:ph type="subTitle" idx="1"/>
          </p:nvPr>
        </p:nvSpPr>
        <p:spPr>
          <a:xfrm>
            <a:off x="1835692" y="3609978"/>
            <a:ext cx="8520600" cy="792600"/>
          </a:xfrm>
          <a:prstGeom prst="rect">
            <a:avLst/>
          </a:prstGeom>
        </p:spPr>
        <p:txBody>
          <a:bodyPr lIns="91425" tIns="91425" rIns="91425" bIns="91425" anchor="t" anchorCtr="0">
            <a:noAutofit/>
          </a:bodyPr>
          <a:lstStyle/>
          <a:p>
            <a:pPr lvl="0">
              <a:spcBef>
                <a:spcPts val="0"/>
              </a:spcBef>
            </a:pP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Muhamad Hendri </a:t>
            </a: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Febriansyah</a:t>
            </a: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6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(05111440000036)</a:t>
            </a:r>
            <a:endParaRPr lang="id" sz="20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7" name="Straight Connector 6"/>
          <p:cNvCxnSpPr/>
          <p:nvPr/>
        </p:nvCxnSpPr>
        <p:spPr>
          <a:xfrm>
            <a:off x="4426527" y="4357848"/>
            <a:ext cx="3338945"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sp>
        <p:nvSpPr>
          <p:cNvPr id="12" name="Shape 55"/>
          <p:cNvSpPr txBox="1">
            <a:spLocks/>
          </p:cNvSpPr>
          <p:nvPr/>
        </p:nvSpPr>
        <p:spPr>
          <a:xfrm>
            <a:off x="1459624" y="4709419"/>
            <a:ext cx="8520600" cy="792600"/>
          </a:xfrm>
          <a:prstGeom prst="rect">
            <a:avLst/>
          </a:prstGeom>
        </p:spPr>
        <p:txBody>
          <a:bodyPr vert="horz"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800" b="1" dirty="0" err="1">
                <a:solidFill>
                  <a:schemeClr val="bg2">
                    <a:lumMod val="25000"/>
                  </a:schemeClr>
                </a:solidFill>
                <a:latin typeface="Open Sans Light" panose="020B0306030504020204"/>
              </a:rPr>
              <a:t>Waskitho</a:t>
            </a:r>
            <a:r>
              <a:rPr lang="en-US" sz="1800" b="1" dirty="0">
                <a:solidFill>
                  <a:schemeClr val="bg2">
                    <a:lumMod val="25000"/>
                  </a:schemeClr>
                </a:solidFill>
                <a:latin typeface="Open Sans Light" panose="020B0306030504020204"/>
              </a:rPr>
              <a:t> </a:t>
            </a:r>
            <a:r>
              <a:rPr lang="en-US" sz="1800" b="1" dirty="0" err="1">
                <a:solidFill>
                  <a:schemeClr val="bg2">
                    <a:lumMod val="25000"/>
                  </a:schemeClr>
                </a:solidFill>
                <a:latin typeface="Open Sans Light" panose="020B0306030504020204"/>
              </a:rPr>
              <a:t>Wibisono</a:t>
            </a:r>
            <a:r>
              <a:rPr lang="en-US" sz="1800" b="1" dirty="0">
                <a:solidFill>
                  <a:schemeClr val="bg2">
                    <a:lumMod val="25000"/>
                  </a:schemeClr>
                </a:solidFill>
                <a:latin typeface="Open Sans Light" panose="020B0306030504020204"/>
              </a:rPr>
              <a:t>, </a:t>
            </a:r>
            <a:r>
              <a:rPr lang="en-US" sz="1800" b="1" dirty="0" err="1">
                <a:solidFill>
                  <a:schemeClr val="bg2">
                    <a:lumMod val="25000"/>
                  </a:schemeClr>
                </a:solidFill>
                <a:latin typeface="Open Sans Light" panose="020B0306030504020204"/>
              </a:rPr>
              <a:t>S.Kom</a:t>
            </a:r>
            <a:r>
              <a:rPr lang="en-US" sz="1800" b="1" dirty="0">
                <a:solidFill>
                  <a:schemeClr val="bg2">
                    <a:lumMod val="25000"/>
                  </a:schemeClr>
                </a:solidFill>
                <a:latin typeface="Open Sans Light" panose="020B0306030504020204"/>
              </a:rPr>
              <a:t>., M.Eng., </a:t>
            </a:r>
            <a:r>
              <a:rPr lang="en-US" sz="1800" b="1" dirty="0" err="1">
                <a:solidFill>
                  <a:schemeClr val="bg2">
                    <a:lumMod val="25000"/>
                  </a:schemeClr>
                </a:solidFill>
                <a:latin typeface="Open Sans Light" panose="020B0306030504020204"/>
              </a:rPr>
              <a:t>Ph.D</a:t>
            </a:r>
            <a:r>
              <a:rPr lang="en-US" sz="1800" b="1" dirty="0">
                <a:solidFill>
                  <a:schemeClr val="bg2">
                    <a:lumMod val="25000"/>
                  </a:schemeClr>
                </a:solidFill>
                <a:latin typeface="Open Sans Light" panose="020B0306030504020204"/>
              </a:rPr>
              <a:t> </a:t>
            </a:r>
            <a:r>
              <a:rPr lang="en-US" sz="1800"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s-ES" sz="1800" b="1" dirty="0">
                <a:solidFill>
                  <a:schemeClr val="bg2">
                    <a:lumMod val="25000"/>
                  </a:schemeClr>
                </a:solidFill>
                <a:latin typeface="Open Sans Light" panose="020B0306030504020204"/>
              </a:rPr>
              <a:t>Ir. </a:t>
            </a:r>
            <a:r>
              <a:rPr lang="es-ES" sz="1800" b="1" dirty="0" err="1">
                <a:solidFill>
                  <a:schemeClr val="bg2">
                    <a:lumMod val="25000"/>
                  </a:schemeClr>
                </a:solidFill>
                <a:latin typeface="Open Sans Light" panose="020B0306030504020204"/>
              </a:rPr>
              <a:t>Muchammad</a:t>
            </a:r>
            <a:r>
              <a:rPr lang="es-ES" sz="1800" b="1" dirty="0">
                <a:solidFill>
                  <a:schemeClr val="bg2">
                    <a:lumMod val="25000"/>
                  </a:schemeClr>
                </a:solidFill>
                <a:latin typeface="Open Sans Light" panose="020B0306030504020204"/>
              </a:rPr>
              <a:t> </a:t>
            </a:r>
            <a:r>
              <a:rPr lang="es-ES" sz="1800" b="1" dirty="0" err="1">
                <a:solidFill>
                  <a:schemeClr val="bg2">
                    <a:lumMod val="25000"/>
                  </a:schemeClr>
                </a:solidFill>
                <a:latin typeface="Open Sans Light" panose="020B0306030504020204"/>
              </a:rPr>
              <a:t>Husni</a:t>
            </a:r>
            <a:r>
              <a:rPr lang="es-ES" sz="1800" b="1" dirty="0">
                <a:solidFill>
                  <a:schemeClr val="bg2">
                    <a:lumMod val="25000"/>
                  </a:schemeClr>
                </a:solidFill>
                <a:latin typeface="Open Sans Light" panose="020B0306030504020204"/>
              </a:rPr>
              <a:t> </a:t>
            </a:r>
            <a:r>
              <a:rPr lang="es-ES" sz="1800" b="1" dirty="0" err="1">
                <a:solidFill>
                  <a:schemeClr val="bg2">
                    <a:lumMod val="25000"/>
                  </a:schemeClr>
                </a:solidFill>
                <a:latin typeface="Open Sans Light" panose="020B0306030504020204"/>
              </a:rPr>
              <a:t>M.Kom</a:t>
            </a:r>
            <a:r>
              <a:rPr lang="es-ES" sz="1800" b="1" dirty="0">
                <a:solidFill>
                  <a:schemeClr val="bg2">
                    <a:lumMod val="25000"/>
                  </a:schemeClr>
                </a:solidFill>
                <a:latin typeface="Open Sans Light" panose="020B0306030504020204"/>
              </a:rPr>
              <a:t>. </a:t>
            </a:r>
            <a:r>
              <a:rPr lang="en-US" sz="1800" b="1"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 </a:t>
            </a:r>
            <a:endParaRPr lang="id" sz="1800"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70" y="5836338"/>
            <a:ext cx="520699" cy="52069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4" y="5836338"/>
            <a:ext cx="1002827" cy="54152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61" r="87118"/>
          <a:stretch/>
        </p:blipFill>
        <p:spPr>
          <a:xfrm>
            <a:off x="6680837" y="5893141"/>
            <a:ext cx="621111" cy="437392"/>
          </a:xfrm>
          <a:prstGeom prst="rect">
            <a:avLst/>
          </a:prstGeom>
        </p:spPr>
      </p:pic>
    </p:spTree>
    <p:extLst>
      <p:ext uri="{BB962C8B-B14F-4D97-AF65-F5344CB8AC3E}">
        <p14:creationId xmlns:p14="http://schemas.microsoft.com/office/powerpoint/2010/main" val="42717939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2" name="Rectangle 11"/>
          <p:cNvSpPr/>
          <p:nvPr/>
        </p:nvSpPr>
        <p:spPr>
          <a:xfrm>
            <a:off x="3067003" y="1893714"/>
            <a:ext cx="5968291" cy="523220"/>
          </a:xfrm>
          <a:prstGeom prst="rect">
            <a:avLst/>
          </a:prstGeom>
        </p:spPr>
        <p:txBody>
          <a:bodyPr wrap="square">
            <a:spAutoFit/>
          </a:bodyPr>
          <a:lstStyle/>
          <a:p>
            <a:pPr algn="ctr"/>
            <a:r>
              <a:rPr lang="en" sz="2800" b="1" dirty="0">
                <a:solidFill>
                  <a:schemeClr val="tx1">
                    <a:lumMod val="65000"/>
                    <a:lumOff val="35000"/>
                  </a:schemeClr>
                </a:solidFill>
                <a:latin typeface="Open Sans Light" panose="020B0306030504020204"/>
              </a:rPr>
              <a:t>Jenis Uji Coba</a:t>
            </a:r>
            <a:endParaRPr lang="en-US" sz="28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pSp>
        <p:nvGrpSpPr>
          <p:cNvPr id="14" name="Group 13"/>
          <p:cNvGrpSpPr/>
          <p:nvPr/>
        </p:nvGrpSpPr>
        <p:grpSpPr>
          <a:xfrm>
            <a:off x="3551584" y="3129832"/>
            <a:ext cx="940904" cy="278299"/>
            <a:chOff x="2517913" y="3061249"/>
            <a:chExt cx="940904" cy="278299"/>
          </a:xfrm>
        </p:grpSpPr>
        <p:cxnSp>
          <p:nvCxnSpPr>
            <p:cNvPr id="15" name="Straight Connector 14"/>
            <p:cNvCxnSpPr/>
            <p:nvPr/>
          </p:nvCxnSpPr>
          <p:spPr>
            <a:xfrm>
              <a:off x="2531165" y="3061249"/>
              <a:ext cx="0" cy="274320"/>
            </a:xfrm>
            <a:prstGeom prst="line">
              <a:avLst/>
            </a:prstGeom>
            <a:ln w="381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517913" y="3339548"/>
              <a:ext cx="94090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7" name="TextBox 16"/>
          <p:cNvSpPr txBox="1"/>
          <p:nvPr/>
        </p:nvSpPr>
        <p:spPr>
          <a:xfrm>
            <a:off x="4611757" y="3129832"/>
            <a:ext cx="3114955" cy="461665"/>
          </a:xfrm>
          <a:prstGeom prst="rect">
            <a:avLst/>
          </a:prstGeom>
          <a:noFill/>
        </p:spPr>
        <p:txBody>
          <a:bodyPr wrap="none" rtlCol="0">
            <a:spAutoFit/>
          </a:bodyPr>
          <a:lstStyle/>
          <a:p>
            <a:r>
              <a:rPr lang="en-US" sz="2400" dirty="0" err="1">
                <a:solidFill>
                  <a:schemeClr val="bg2">
                    <a:lumMod val="25000"/>
                  </a:schemeClr>
                </a:solidFill>
                <a:latin typeface="Open Sans Light" panose="020B0306030504020204"/>
              </a:rPr>
              <a:t>Uji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coba</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fungsionalitas</a:t>
            </a:r>
            <a:endParaRPr lang="en-US" sz="2400" dirty="0">
              <a:solidFill>
                <a:schemeClr val="bg2">
                  <a:lumMod val="25000"/>
                </a:schemeClr>
              </a:solidFill>
            </a:endParaRPr>
          </a:p>
        </p:txBody>
      </p:sp>
      <p:grpSp>
        <p:nvGrpSpPr>
          <p:cNvPr id="18" name="Group 17"/>
          <p:cNvGrpSpPr/>
          <p:nvPr/>
        </p:nvGrpSpPr>
        <p:grpSpPr>
          <a:xfrm>
            <a:off x="3564836" y="4315154"/>
            <a:ext cx="940904" cy="278299"/>
            <a:chOff x="2517913" y="3061249"/>
            <a:chExt cx="940904" cy="278299"/>
          </a:xfrm>
        </p:grpSpPr>
        <p:cxnSp>
          <p:nvCxnSpPr>
            <p:cNvPr id="19" name="Straight Connector 18"/>
            <p:cNvCxnSpPr/>
            <p:nvPr/>
          </p:nvCxnSpPr>
          <p:spPr>
            <a:xfrm>
              <a:off x="2531165" y="3061249"/>
              <a:ext cx="0" cy="274320"/>
            </a:xfrm>
            <a:prstGeom prst="line">
              <a:avLst/>
            </a:prstGeom>
            <a:ln w="381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V="1">
              <a:off x="2517913" y="3339548"/>
              <a:ext cx="94090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1" name="TextBox 20"/>
          <p:cNvSpPr txBox="1"/>
          <p:nvPr/>
        </p:nvSpPr>
        <p:spPr>
          <a:xfrm>
            <a:off x="4625009" y="4315154"/>
            <a:ext cx="2507481" cy="461665"/>
          </a:xfrm>
          <a:prstGeom prst="rect">
            <a:avLst/>
          </a:prstGeom>
          <a:noFill/>
        </p:spPr>
        <p:txBody>
          <a:bodyPr wrap="none" rtlCol="0">
            <a:spAutoFit/>
          </a:bodyPr>
          <a:lstStyle/>
          <a:p>
            <a:r>
              <a:rPr lang="en-US" sz="2400" dirty="0" err="1">
                <a:solidFill>
                  <a:schemeClr val="bg2">
                    <a:lumMod val="25000"/>
                  </a:schemeClr>
                </a:solidFill>
                <a:latin typeface="Open Sans Light" panose="020B0306030504020204"/>
              </a:rPr>
              <a:t>Uji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coba</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performa</a:t>
            </a:r>
            <a:endParaRPr lang="en-US" sz="2400" dirty="0">
              <a:solidFill>
                <a:schemeClr val="bg2">
                  <a:lumMod val="25000"/>
                </a:schemeClr>
              </a:solidFill>
            </a:endParaRPr>
          </a:p>
        </p:txBody>
      </p:sp>
    </p:spTree>
    <p:extLst>
      <p:ext uri="{BB962C8B-B14F-4D97-AF65-F5344CB8AC3E}">
        <p14:creationId xmlns:p14="http://schemas.microsoft.com/office/powerpoint/2010/main" val="19558405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494239" y="1991972"/>
            <a:ext cx="11318820" cy="40504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30936" y="2080680"/>
            <a:ext cx="5961346"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Membaca Data Dari Sdcard</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pic>
        <p:nvPicPr>
          <p:cNvPr id="1026" name="Picture 2" descr="uj1-584">
            <a:extLst>
              <a:ext uri="{FF2B5EF4-FFF2-40B4-BE49-F238E27FC236}">
                <a16:creationId xmlns:a16="http://schemas.microsoft.com/office/drawing/2014/main" id="{E02D0C7D-3958-4150-8D09-A578E793E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80" y="2720833"/>
            <a:ext cx="3402654" cy="137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uj1-980">
            <a:extLst>
              <a:ext uri="{FF2B5EF4-FFF2-40B4-BE49-F238E27FC236}">
                <a16:creationId xmlns:a16="http://schemas.microsoft.com/office/drawing/2014/main" id="{0BA9F43F-7AFA-4DB5-ACCA-0E2AB5AF1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821" y="2697132"/>
            <a:ext cx="340265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uj1-1280">
            <a:extLst>
              <a:ext uri="{FF2B5EF4-FFF2-40B4-BE49-F238E27FC236}">
                <a16:creationId xmlns:a16="http://schemas.microsoft.com/office/drawing/2014/main" id="{6424154B-22DD-40D8-BBDF-E2A21C43D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34" y="2697132"/>
            <a:ext cx="3402653"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uj1-1345">
            <a:extLst>
              <a:ext uri="{FF2B5EF4-FFF2-40B4-BE49-F238E27FC236}">
                <a16:creationId xmlns:a16="http://schemas.microsoft.com/office/drawing/2014/main" id="{E55B290E-D1F9-41E6-BA4B-451B30E1D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0995" y="4391827"/>
            <a:ext cx="3402654"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uj1-1640">
            <a:extLst>
              <a:ext uri="{FF2B5EF4-FFF2-40B4-BE49-F238E27FC236}">
                <a16:creationId xmlns:a16="http://schemas.microsoft.com/office/drawing/2014/main" id="{1357CEEE-4038-46A3-BA26-591ECA44E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1608" y="4374145"/>
            <a:ext cx="37052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694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40" y="1991973"/>
            <a:ext cx="7563018" cy="3826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Kompresi Data</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2" name="Table 1">
            <a:extLst>
              <a:ext uri="{FF2B5EF4-FFF2-40B4-BE49-F238E27FC236}">
                <a16:creationId xmlns:a16="http://schemas.microsoft.com/office/drawing/2014/main" id="{058E1EC7-8376-4C61-A06F-288C1F0E84B3}"/>
              </a:ext>
            </a:extLst>
          </p:cNvPr>
          <p:cNvGraphicFramePr>
            <a:graphicFrameLocks noGrp="1"/>
          </p:cNvGraphicFramePr>
          <p:nvPr>
            <p:extLst>
              <p:ext uri="{D42A27DB-BD31-4B8C-83A1-F6EECF244321}">
                <p14:modId xmlns:p14="http://schemas.microsoft.com/office/powerpoint/2010/main" val="2248016883"/>
              </p:ext>
            </p:extLst>
          </p:nvPr>
        </p:nvGraphicFramePr>
        <p:xfrm>
          <a:off x="3348218" y="2593535"/>
          <a:ext cx="5495564" cy="3140247"/>
        </p:xfrm>
        <a:graphic>
          <a:graphicData uri="http://schemas.openxmlformats.org/drawingml/2006/table">
            <a:tbl>
              <a:tblPr firstRow="1" firstCol="1" bandRow="1">
                <a:tableStyleId>{5C22544A-7EE6-4342-B048-85BDC9FD1C3A}</a:tableStyleId>
              </a:tblPr>
              <a:tblGrid>
                <a:gridCol w="698950">
                  <a:extLst>
                    <a:ext uri="{9D8B030D-6E8A-4147-A177-3AD203B41FA5}">
                      <a16:colId xmlns:a16="http://schemas.microsoft.com/office/drawing/2014/main" val="1955590413"/>
                    </a:ext>
                  </a:extLst>
                </a:gridCol>
                <a:gridCol w="698950">
                  <a:extLst>
                    <a:ext uri="{9D8B030D-6E8A-4147-A177-3AD203B41FA5}">
                      <a16:colId xmlns:a16="http://schemas.microsoft.com/office/drawing/2014/main" val="1958393291"/>
                    </a:ext>
                  </a:extLst>
                </a:gridCol>
                <a:gridCol w="682944">
                  <a:extLst>
                    <a:ext uri="{9D8B030D-6E8A-4147-A177-3AD203B41FA5}">
                      <a16:colId xmlns:a16="http://schemas.microsoft.com/office/drawing/2014/main" val="951212245"/>
                    </a:ext>
                  </a:extLst>
                </a:gridCol>
                <a:gridCol w="682944">
                  <a:extLst>
                    <a:ext uri="{9D8B030D-6E8A-4147-A177-3AD203B41FA5}">
                      <a16:colId xmlns:a16="http://schemas.microsoft.com/office/drawing/2014/main" val="3904822009"/>
                    </a:ext>
                  </a:extLst>
                </a:gridCol>
                <a:gridCol w="682944">
                  <a:extLst>
                    <a:ext uri="{9D8B030D-6E8A-4147-A177-3AD203B41FA5}">
                      <a16:colId xmlns:a16="http://schemas.microsoft.com/office/drawing/2014/main" val="4003229397"/>
                    </a:ext>
                  </a:extLst>
                </a:gridCol>
                <a:gridCol w="682944">
                  <a:extLst>
                    <a:ext uri="{9D8B030D-6E8A-4147-A177-3AD203B41FA5}">
                      <a16:colId xmlns:a16="http://schemas.microsoft.com/office/drawing/2014/main" val="2508360154"/>
                    </a:ext>
                  </a:extLst>
                </a:gridCol>
                <a:gridCol w="682944">
                  <a:extLst>
                    <a:ext uri="{9D8B030D-6E8A-4147-A177-3AD203B41FA5}">
                      <a16:colId xmlns:a16="http://schemas.microsoft.com/office/drawing/2014/main" val="437156365"/>
                    </a:ext>
                  </a:extLst>
                </a:gridCol>
                <a:gridCol w="682944">
                  <a:extLst>
                    <a:ext uri="{9D8B030D-6E8A-4147-A177-3AD203B41FA5}">
                      <a16:colId xmlns:a16="http://schemas.microsoft.com/office/drawing/2014/main" val="3923211418"/>
                    </a:ext>
                  </a:extLst>
                </a:gridCol>
              </a:tblGrid>
              <a:tr h="746297">
                <a:tc rowSpan="6">
                  <a:txBody>
                    <a:bodyPr/>
                    <a:lstStyle/>
                    <a:p>
                      <a:pPr marL="0" marR="0" algn="ctr">
                        <a:spcBef>
                          <a:spcPts val="0"/>
                        </a:spcBef>
                        <a:spcAft>
                          <a:spcPts val="0"/>
                        </a:spcAft>
                      </a:pPr>
                      <a:r>
                        <a:rPr lang="en-US" sz="1300">
                          <a:effectLst/>
                        </a:rPr>
                        <a:t>Kompresi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tc>
                <a:tc>
                  <a:txBody>
                    <a:bodyPr/>
                    <a:lstStyle/>
                    <a:p>
                      <a:pPr marL="0" marR="0" algn="ctr">
                        <a:spcBef>
                          <a:spcPts val="0"/>
                        </a:spcBef>
                        <a:spcAft>
                          <a:spcPts val="0"/>
                        </a:spcAft>
                      </a:pPr>
                      <a:r>
                        <a:rPr lang="en-US" sz="1300" dirty="0">
                          <a:effectLst/>
                        </a:rPr>
                        <a:t>Panjang Data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0862010"/>
                  </a:ext>
                </a:extLst>
              </a:tr>
              <a:tr h="478790">
                <a:tc vMerge="1">
                  <a:txBody>
                    <a:bodyPr/>
                    <a:lstStyle/>
                    <a:p>
                      <a:endParaRPr lang="en-US"/>
                    </a:p>
                  </a:txBody>
                  <a:tcPr/>
                </a:tc>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2867528"/>
                  </a:ext>
                </a:extLst>
              </a:tr>
              <a:tr h="478790">
                <a:tc vMerge="1">
                  <a:txBody>
                    <a:bodyPr/>
                    <a:lstStyle/>
                    <a:p>
                      <a:endParaRPr lang="en-US"/>
                    </a:p>
                  </a:txBody>
                  <a:tcPr/>
                </a:tc>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652749922"/>
                  </a:ext>
                </a:extLst>
              </a:tr>
              <a:tr h="478790">
                <a:tc vMerge="1">
                  <a:txBody>
                    <a:bodyPr/>
                    <a:lstStyle/>
                    <a:p>
                      <a:endParaRPr lang="en-US"/>
                    </a:p>
                  </a:txBody>
                  <a:tcPr/>
                </a:tc>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735874559"/>
                  </a:ext>
                </a:extLst>
              </a:tr>
              <a:tr h="478790">
                <a:tc vMerge="1">
                  <a:txBody>
                    <a:bodyPr/>
                    <a:lstStyle/>
                    <a:p>
                      <a:endParaRPr lang="en-US"/>
                    </a:p>
                  </a:txBody>
                  <a:tcPr/>
                </a:tc>
                <a:tc>
                  <a:txBody>
                    <a:bodyPr/>
                    <a:lstStyle/>
                    <a:p>
                      <a:pPr marL="0" marR="0" algn="ctr">
                        <a:spcBef>
                          <a:spcPts val="0"/>
                        </a:spcBef>
                        <a:spcAft>
                          <a:spcPts val="0"/>
                        </a:spcAft>
                      </a:pPr>
                      <a:r>
                        <a:rPr lang="en-US" sz="1300">
                          <a:effectLst/>
                        </a:rPr>
                        <a:t>1435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906915837"/>
                  </a:ext>
                </a:extLst>
              </a:tr>
              <a:tr h="478790">
                <a:tc vMerge="1">
                  <a:txBody>
                    <a:bodyPr/>
                    <a:lstStyle/>
                    <a:p>
                      <a:endParaRPr lang="en-US"/>
                    </a:p>
                  </a:txBody>
                  <a:tcPr/>
                </a:tc>
                <a:tc>
                  <a:txBody>
                    <a:bodyPr/>
                    <a:lstStyle/>
                    <a:p>
                      <a:pPr marL="0" marR="0" algn="ctr">
                        <a:spcBef>
                          <a:spcPts val="0"/>
                        </a:spcBef>
                        <a:spcAft>
                          <a:spcPts val="0"/>
                        </a:spcAft>
                      </a:pPr>
                      <a:r>
                        <a:rPr lang="en-US"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788280805"/>
                  </a:ext>
                </a:extLst>
              </a:tr>
            </a:tbl>
          </a:graphicData>
        </a:graphic>
      </p:graphicFrame>
    </p:spTree>
    <p:extLst>
      <p:ext uri="{BB962C8B-B14F-4D97-AF65-F5344CB8AC3E}">
        <p14:creationId xmlns:p14="http://schemas.microsoft.com/office/powerpoint/2010/main" val="41391369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40" y="1991973"/>
            <a:ext cx="7563018" cy="3826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Dekompresi Data</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2" name="Table 1">
            <a:extLst>
              <a:ext uri="{FF2B5EF4-FFF2-40B4-BE49-F238E27FC236}">
                <a16:creationId xmlns:a16="http://schemas.microsoft.com/office/drawing/2014/main" id="{058E1EC7-8376-4C61-A06F-288C1F0E84B3}"/>
              </a:ext>
            </a:extLst>
          </p:cNvPr>
          <p:cNvGraphicFramePr>
            <a:graphicFrameLocks noGrp="1"/>
          </p:cNvGraphicFramePr>
          <p:nvPr>
            <p:extLst>
              <p:ext uri="{D42A27DB-BD31-4B8C-83A1-F6EECF244321}">
                <p14:modId xmlns:p14="http://schemas.microsoft.com/office/powerpoint/2010/main" val="3281793037"/>
              </p:ext>
            </p:extLst>
          </p:nvPr>
        </p:nvGraphicFramePr>
        <p:xfrm>
          <a:off x="3367229" y="2614264"/>
          <a:ext cx="5572838" cy="3127371"/>
        </p:xfrm>
        <a:graphic>
          <a:graphicData uri="http://schemas.openxmlformats.org/drawingml/2006/table">
            <a:tbl>
              <a:tblPr firstRow="1" firstCol="1" bandRow="1">
                <a:tableStyleId>{5C22544A-7EE6-4342-B048-85BDC9FD1C3A}</a:tableStyleId>
              </a:tblPr>
              <a:tblGrid>
                <a:gridCol w="708778">
                  <a:extLst>
                    <a:ext uri="{9D8B030D-6E8A-4147-A177-3AD203B41FA5}">
                      <a16:colId xmlns:a16="http://schemas.microsoft.com/office/drawing/2014/main" val="1955590413"/>
                    </a:ext>
                  </a:extLst>
                </a:gridCol>
                <a:gridCol w="708778">
                  <a:extLst>
                    <a:ext uri="{9D8B030D-6E8A-4147-A177-3AD203B41FA5}">
                      <a16:colId xmlns:a16="http://schemas.microsoft.com/office/drawing/2014/main" val="1958393291"/>
                    </a:ext>
                  </a:extLst>
                </a:gridCol>
                <a:gridCol w="692547">
                  <a:extLst>
                    <a:ext uri="{9D8B030D-6E8A-4147-A177-3AD203B41FA5}">
                      <a16:colId xmlns:a16="http://schemas.microsoft.com/office/drawing/2014/main" val="951212245"/>
                    </a:ext>
                  </a:extLst>
                </a:gridCol>
                <a:gridCol w="692547">
                  <a:extLst>
                    <a:ext uri="{9D8B030D-6E8A-4147-A177-3AD203B41FA5}">
                      <a16:colId xmlns:a16="http://schemas.microsoft.com/office/drawing/2014/main" val="3904822009"/>
                    </a:ext>
                  </a:extLst>
                </a:gridCol>
                <a:gridCol w="692547">
                  <a:extLst>
                    <a:ext uri="{9D8B030D-6E8A-4147-A177-3AD203B41FA5}">
                      <a16:colId xmlns:a16="http://schemas.microsoft.com/office/drawing/2014/main" val="4003229397"/>
                    </a:ext>
                  </a:extLst>
                </a:gridCol>
                <a:gridCol w="692547">
                  <a:extLst>
                    <a:ext uri="{9D8B030D-6E8A-4147-A177-3AD203B41FA5}">
                      <a16:colId xmlns:a16="http://schemas.microsoft.com/office/drawing/2014/main" val="2508360154"/>
                    </a:ext>
                  </a:extLst>
                </a:gridCol>
                <a:gridCol w="692547">
                  <a:extLst>
                    <a:ext uri="{9D8B030D-6E8A-4147-A177-3AD203B41FA5}">
                      <a16:colId xmlns:a16="http://schemas.microsoft.com/office/drawing/2014/main" val="437156365"/>
                    </a:ext>
                  </a:extLst>
                </a:gridCol>
                <a:gridCol w="692547">
                  <a:extLst>
                    <a:ext uri="{9D8B030D-6E8A-4147-A177-3AD203B41FA5}">
                      <a16:colId xmlns:a16="http://schemas.microsoft.com/office/drawing/2014/main" val="3923211418"/>
                    </a:ext>
                  </a:extLst>
                </a:gridCol>
              </a:tblGrid>
              <a:tr h="743236">
                <a:tc rowSpan="6">
                  <a:txBody>
                    <a:bodyPr/>
                    <a:lstStyle/>
                    <a:p>
                      <a:pPr marL="0" marR="0" algn="ctr">
                        <a:spcBef>
                          <a:spcPts val="0"/>
                        </a:spcBef>
                        <a:spcAft>
                          <a:spcPts val="0"/>
                        </a:spcAft>
                      </a:pPr>
                      <a:r>
                        <a:rPr lang="en-US" sz="1300">
                          <a:effectLst/>
                        </a:rPr>
                        <a:t>Kompresi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tc>
                <a:tc>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80862010"/>
                  </a:ext>
                </a:extLst>
              </a:tr>
              <a:tr h="476827">
                <a:tc vMerge="1">
                  <a:txBody>
                    <a:bodyPr/>
                    <a:lstStyle/>
                    <a:p>
                      <a:endParaRPr lang="en-US"/>
                    </a:p>
                  </a:txBody>
                  <a:tcPr/>
                </a:tc>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2867528"/>
                  </a:ext>
                </a:extLst>
              </a:tr>
              <a:tr h="476827">
                <a:tc vMerge="1">
                  <a:txBody>
                    <a:bodyPr/>
                    <a:lstStyle/>
                    <a:p>
                      <a:endParaRPr lang="en-US"/>
                    </a:p>
                  </a:txBody>
                  <a:tcPr/>
                </a:tc>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berhasil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652749922"/>
                  </a:ext>
                </a:extLst>
              </a:tr>
              <a:tr h="476827">
                <a:tc vMerge="1">
                  <a:txBody>
                    <a:bodyPr/>
                    <a:lstStyle/>
                    <a:p>
                      <a:endParaRPr lang="en-US"/>
                    </a:p>
                  </a:txBody>
                  <a:tcPr/>
                </a:tc>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735874559"/>
                  </a:ext>
                </a:extLst>
              </a:tr>
              <a:tr h="476827">
                <a:tc vMerge="1">
                  <a:txBody>
                    <a:bodyPr/>
                    <a:lstStyle/>
                    <a:p>
                      <a:endParaRPr lang="en-US"/>
                    </a:p>
                  </a:txBody>
                  <a:tcPr/>
                </a:tc>
                <a:tc>
                  <a:txBody>
                    <a:bodyPr/>
                    <a:lstStyle/>
                    <a:p>
                      <a:pPr marL="0" marR="0" algn="ctr">
                        <a:spcBef>
                          <a:spcPts val="0"/>
                        </a:spcBef>
                        <a:spcAft>
                          <a:spcPts val="0"/>
                        </a:spcAft>
                      </a:pPr>
                      <a:r>
                        <a:rPr lang="en-US" sz="1300">
                          <a:effectLst/>
                        </a:rPr>
                        <a:t>1435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906915837"/>
                  </a:ext>
                </a:extLst>
              </a:tr>
              <a:tr h="476827">
                <a:tc vMerge="1">
                  <a:txBody>
                    <a:bodyPr/>
                    <a:lstStyle/>
                    <a:p>
                      <a:endParaRPr lang="en-US"/>
                    </a:p>
                  </a:txBody>
                  <a:tcPr/>
                </a:tc>
                <a:tc>
                  <a:txBody>
                    <a:bodyPr/>
                    <a:lstStyle/>
                    <a:p>
                      <a:pPr marL="0" marR="0" algn="ctr">
                        <a:spcBef>
                          <a:spcPts val="0"/>
                        </a:spcBef>
                        <a:spcAft>
                          <a:spcPts val="0"/>
                        </a:spcAft>
                      </a:pPr>
                      <a:r>
                        <a:rPr lang="en-US"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berhasil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err="1">
                          <a:solidFill>
                            <a:schemeClr val="tx1"/>
                          </a:solidFill>
                          <a:effectLst/>
                        </a:rPr>
                        <a:t>gagal</a:t>
                      </a:r>
                      <a:endParaRPr lang="en-US" sz="13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788280805"/>
                  </a:ext>
                </a:extLst>
              </a:tr>
            </a:tbl>
          </a:graphicData>
        </a:graphic>
      </p:graphicFrame>
    </p:spTree>
    <p:extLst>
      <p:ext uri="{BB962C8B-B14F-4D97-AF65-F5344CB8AC3E}">
        <p14:creationId xmlns:p14="http://schemas.microsoft.com/office/powerpoint/2010/main" val="27580921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1779341" y="1936556"/>
            <a:ext cx="8748616" cy="39377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88136" y="2080680"/>
            <a:ext cx="4731025" cy="369332"/>
          </a:xfrm>
          <a:prstGeom prst="rect">
            <a:avLst/>
          </a:prstGeom>
        </p:spPr>
        <p:txBody>
          <a:bodyPr wrap="square">
            <a:spAutoFit/>
          </a:bodyPr>
          <a:lstStyle/>
          <a:p>
            <a:pPr algn="ctr"/>
            <a:r>
              <a:rPr lang="en" dirty="0">
                <a:solidFill>
                  <a:schemeClr val="tx1">
                    <a:lumMod val="65000"/>
                    <a:lumOff val="35000"/>
                  </a:schemeClr>
                </a:solidFill>
                <a:latin typeface="Open Sans Light" panose="020B0306030504020204"/>
              </a:rPr>
              <a:t>Uji Coba Fungsionalitas - Kompresi Adaptive</a:t>
            </a:r>
            <a:endParaRPr lang="en-US"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pic>
        <p:nvPicPr>
          <p:cNvPr id="12" name="Picture 11">
            <a:extLst>
              <a:ext uri="{FF2B5EF4-FFF2-40B4-BE49-F238E27FC236}">
                <a16:creationId xmlns:a16="http://schemas.microsoft.com/office/drawing/2014/main" id="{1BB9D1D3-5805-4BCD-8030-9BC79E2306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3554" y="2915761"/>
            <a:ext cx="3875022" cy="1928088"/>
          </a:xfrm>
          <a:prstGeom prst="rect">
            <a:avLst/>
          </a:prstGeom>
          <a:noFill/>
          <a:ln>
            <a:noFill/>
          </a:ln>
        </p:spPr>
      </p:pic>
      <p:pic>
        <p:nvPicPr>
          <p:cNvPr id="13" name="Picture 12">
            <a:extLst>
              <a:ext uri="{FF2B5EF4-FFF2-40B4-BE49-F238E27FC236}">
                <a16:creationId xmlns:a16="http://schemas.microsoft.com/office/drawing/2014/main" id="{1ADB9005-7F79-4ED7-8FBC-7957C88AD4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5972" y="2971177"/>
            <a:ext cx="3917046" cy="1872674"/>
          </a:xfrm>
          <a:prstGeom prst="rect">
            <a:avLst/>
          </a:prstGeom>
          <a:noFill/>
          <a:ln>
            <a:noFill/>
          </a:ln>
        </p:spPr>
      </p:pic>
    </p:spTree>
    <p:extLst>
      <p:ext uri="{BB962C8B-B14F-4D97-AF65-F5344CB8AC3E}">
        <p14:creationId xmlns:p14="http://schemas.microsoft.com/office/powerpoint/2010/main" val="3252530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03713" y="2080680"/>
            <a:ext cx="7742330"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Efektifitas Kompresi</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graphicFrame>
        <p:nvGraphicFramePr>
          <p:cNvPr id="6" name="Table 5">
            <a:extLst>
              <a:ext uri="{FF2B5EF4-FFF2-40B4-BE49-F238E27FC236}">
                <a16:creationId xmlns:a16="http://schemas.microsoft.com/office/drawing/2014/main" id="{47C25CBC-125A-46BE-8105-F13B9AB18B00}"/>
              </a:ext>
            </a:extLst>
          </p:cNvPr>
          <p:cNvGraphicFramePr>
            <a:graphicFrameLocks noGrp="1"/>
          </p:cNvGraphicFramePr>
          <p:nvPr>
            <p:extLst>
              <p:ext uri="{D42A27DB-BD31-4B8C-83A1-F6EECF244321}">
                <p14:modId xmlns:p14="http://schemas.microsoft.com/office/powerpoint/2010/main" val="1137195737"/>
              </p:ext>
            </p:extLst>
          </p:nvPr>
        </p:nvGraphicFramePr>
        <p:xfrm>
          <a:off x="3412643" y="2599635"/>
          <a:ext cx="5524469" cy="3338119"/>
        </p:xfrm>
        <a:graphic>
          <a:graphicData uri="http://schemas.openxmlformats.org/drawingml/2006/table">
            <a:tbl>
              <a:tblPr firstRow="1" firstCol="1" bandRow="1">
                <a:tableStyleId>{5C22544A-7EE6-4342-B048-85BDC9FD1C3A}</a:tableStyleId>
              </a:tblPr>
              <a:tblGrid>
                <a:gridCol w="713872">
                  <a:extLst>
                    <a:ext uri="{9D8B030D-6E8A-4147-A177-3AD203B41FA5}">
                      <a16:colId xmlns:a16="http://schemas.microsoft.com/office/drawing/2014/main" val="1947201948"/>
                    </a:ext>
                  </a:extLst>
                </a:gridCol>
                <a:gridCol w="800029">
                  <a:extLst>
                    <a:ext uri="{9D8B030D-6E8A-4147-A177-3AD203B41FA5}">
                      <a16:colId xmlns:a16="http://schemas.microsoft.com/office/drawing/2014/main" val="969475641"/>
                    </a:ext>
                  </a:extLst>
                </a:gridCol>
                <a:gridCol w="668428">
                  <a:extLst>
                    <a:ext uri="{9D8B030D-6E8A-4147-A177-3AD203B41FA5}">
                      <a16:colId xmlns:a16="http://schemas.microsoft.com/office/drawing/2014/main" val="1499176090"/>
                    </a:ext>
                  </a:extLst>
                </a:gridCol>
                <a:gridCol w="668428">
                  <a:extLst>
                    <a:ext uri="{9D8B030D-6E8A-4147-A177-3AD203B41FA5}">
                      <a16:colId xmlns:a16="http://schemas.microsoft.com/office/drawing/2014/main" val="808327808"/>
                    </a:ext>
                  </a:extLst>
                </a:gridCol>
                <a:gridCol w="668428">
                  <a:extLst>
                    <a:ext uri="{9D8B030D-6E8A-4147-A177-3AD203B41FA5}">
                      <a16:colId xmlns:a16="http://schemas.microsoft.com/office/drawing/2014/main" val="550777212"/>
                    </a:ext>
                  </a:extLst>
                </a:gridCol>
                <a:gridCol w="668428">
                  <a:extLst>
                    <a:ext uri="{9D8B030D-6E8A-4147-A177-3AD203B41FA5}">
                      <a16:colId xmlns:a16="http://schemas.microsoft.com/office/drawing/2014/main" val="2999378895"/>
                    </a:ext>
                  </a:extLst>
                </a:gridCol>
                <a:gridCol w="668428">
                  <a:extLst>
                    <a:ext uri="{9D8B030D-6E8A-4147-A177-3AD203B41FA5}">
                      <a16:colId xmlns:a16="http://schemas.microsoft.com/office/drawing/2014/main" val="2406256556"/>
                    </a:ext>
                  </a:extLst>
                </a:gridCol>
                <a:gridCol w="668428">
                  <a:extLst>
                    <a:ext uri="{9D8B030D-6E8A-4147-A177-3AD203B41FA5}">
                      <a16:colId xmlns:a16="http://schemas.microsoft.com/office/drawing/2014/main" val="3429608840"/>
                    </a:ext>
                  </a:extLst>
                </a:gridCol>
              </a:tblGrid>
              <a:tr h="277291">
                <a:tc rowSpan="2">
                  <a:txBody>
                    <a:bodyPr/>
                    <a:lstStyle/>
                    <a:p>
                      <a:pPr marL="0" marR="0" algn="ctr">
                        <a:spcBef>
                          <a:spcPts val="0"/>
                        </a:spcBef>
                        <a:spcAft>
                          <a:spcPts val="0"/>
                        </a:spcAft>
                      </a:pPr>
                      <a:r>
                        <a:rPr lang="en-US" sz="1300" dirty="0">
                          <a:effectLst/>
                        </a:rPr>
                        <a:t>Panjang Data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spcBef>
                          <a:spcPts val="0"/>
                        </a:spcBef>
                        <a:spcAft>
                          <a:spcPts val="0"/>
                        </a:spcAft>
                      </a:pPr>
                      <a:r>
                        <a:rPr lang="en-US" sz="1300" dirty="0">
                          <a:effectLst/>
                        </a:rPr>
                        <a:t>Uji </a:t>
                      </a:r>
                      <a:r>
                        <a:rPr lang="en-US" sz="1300" dirty="0" err="1">
                          <a:effectLst/>
                        </a:rPr>
                        <a:t>Coba</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6">
                  <a:txBody>
                    <a:bodyPr/>
                    <a:lstStyle/>
                    <a:p>
                      <a:pPr marL="0" marR="0" algn="ctr">
                        <a:spcBef>
                          <a:spcPts val="0"/>
                        </a:spcBef>
                        <a:spcAft>
                          <a:spcPts val="0"/>
                        </a:spcAft>
                      </a:pPr>
                      <a:r>
                        <a:rPr lang="en-US" sz="1300" dirty="0" err="1">
                          <a:effectLst/>
                        </a:rPr>
                        <a:t>Konfigurasi</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5476729"/>
                  </a:ext>
                </a:extLst>
              </a:tr>
              <a:tr h="510138">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9334389"/>
                  </a:ext>
                </a:extLst>
              </a:tr>
              <a:tr h="510138">
                <a:tc>
                  <a:txBody>
                    <a:bodyPr/>
                    <a:lstStyle/>
                    <a:p>
                      <a:pPr marL="0" marR="0" algn="ctr">
                        <a:spcBef>
                          <a:spcPts val="0"/>
                        </a:spcBef>
                        <a:spcAft>
                          <a:spcPts val="0"/>
                        </a:spcAft>
                      </a:pPr>
                      <a:r>
                        <a:rPr lang="en-US" sz="1300" dirty="0">
                          <a:effectLst/>
                        </a:rPr>
                        <a:t>584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9.3%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24.4%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31.8%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49.4%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59.8%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56.7%</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7859385"/>
                  </a:ext>
                </a:extLst>
              </a:tr>
              <a:tr h="510138">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9.6%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19.9%</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32.3%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54.5%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60.5%</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26080"/>
                  </a:ext>
                </a:extLst>
              </a:tr>
              <a:tr h="510138">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10.0%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16.8%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37.4%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50.2%</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793091210"/>
                  </a:ext>
                </a:extLst>
              </a:tr>
              <a:tr h="510138">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10.2%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17.0%</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37.7%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45.9%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b="1" dirty="0">
                          <a:effectLst/>
                        </a:rPr>
                        <a:t>54.5%</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344830283"/>
                  </a:ext>
                </a:extLst>
              </a:tr>
              <a:tr h="510138">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Efektifitas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5.1%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11.2%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20.4%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b="1" dirty="0">
                          <a:effectLst/>
                        </a:rPr>
                        <a:t>27.8%</a:t>
                      </a:r>
                      <a:endParaRPr lang="en-US" sz="13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812130002"/>
                  </a:ext>
                </a:extLst>
              </a:tr>
            </a:tbl>
          </a:graphicData>
        </a:graphic>
      </p:graphicFrame>
      <p:sp>
        <p:nvSpPr>
          <p:cNvPr id="11" name="Rectangle 10">
            <a:extLst>
              <a:ext uri="{FF2B5EF4-FFF2-40B4-BE49-F238E27FC236}">
                <a16:creationId xmlns:a16="http://schemas.microsoft.com/office/drawing/2014/main" id="{DBB17C14-45BB-4156-83D1-6836574CF4C2}"/>
              </a:ext>
            </a:extLst>
          </p:cNvPr>
          <p:cNvSpPr/>
          <p:nvPr/>
        </p:nvSpPr>
        <p:spPr>
          <a:xfrm>
            <a:off x="2372174" y="1991973"/>
            <a:ext cx="7562984" cy="41414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9270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014151" y="2233896"/>
            <a:ext cx="8278996" cy="707886"/>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Akurasi Pengiriman Data ZigBee pada Jaringan Single Hop</a:t>
            </a:r>
            <a:endParaRPr lang="en-US" sz="2000" dirty="0">
              <a:latin typeface="Open Sans Light" panose="020B0306030504020204"/>
            </a:endParaRPr>
          </a:p>
        </p:txBody>
      </p:sp>
      <p:sp>
        <p:nvSpPr>
          <p:cNvPr id="11" name="Rectangle 10"/>
          <p:cNvSpPr/>
          <p:nvPr/>
        </p:nvSpPr>
        <p:spPr>
          <a:xfrm>
            <a:off x="1364974" y="1991973"/>
            <a:ext cx="9157252" cy="3401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CED909A-B37E-491C-8A5B-DC796B40A719}"/>
              </a:ext>
            </a:extLst>
          </p:cNvPr>
          <p:cNvGraphicFramePr>
            <a:graphicFrameLocks noGrp="1"/>
          </p:cNvGraphicFramePr>
          <p:nvPr>
            <p:extLst>
              <p:ext uri="{D42A27DB-BD31-4B8C-83A1-F6EECF244321}">
                <p14:modId xmlns:p14="http://schemas.microsoft.com/office/powerpoint/2010/main" val="505553434"/>
              </p:ext>
            </p:extLst>
          </p:nvPr>
        </p:nvGraphicFramePr>
        <p:xfrm>
          <a:off x="3245707" y="3294617"/>
          <a:ext cx="5700585" cy="1932243"/>
        </p:xfrm>
        <a:graphic>
          <a:graphicData uri="http://schemas.openxmlformats.org/drawingml/2006/table">
            <a:tbl>
              <a:tblPr firstRow="1" firstCol="1" bandRow="1">
                <a:tableStyleId>{B301B821-A1FF-4177-AEE7-76D212191A09}</a:tableStyleId>
              </a:tblPr>
              <a:tblGrid>
                <a:gridCol w="1899540">
                  <a:extLst>
                    <a:ext uri="{9D8B030D-6E8A-4147-A177-3AD203B41FA5}">
                      <a16:colId xmlns:a16="http://schemas.microsoft.com/office/drawing/2014/main" val="1477068775"/>
                    </a:ext>
                  </a:extLst>
                </a:gridCol>
                <a:gridCol w="1899540">
                  <a:extLst>
                    <a:ext uri="{9D8B030D-6E8A-4147-A177-3AD203B41FA5}">
                      <a16:colId xmlns:a16="http://schemas.microsoft.com/office/drawing/2014/main" val="1563141088"/>
                    </a:ext>
                  </a:extLst>
                </a:gridCol>
                <a:gridCol w="1901505">
                  <a:extLst>
                    <a:ext uri="{9D8B030D-6E8A-4147-A177-3AD203B41FA5}">
                      <a16:colId xmlns:a16="http://schemas.microsoft.com/office/drawing/2014/main" val="2641678763"/>
                    </a:ext>
                  </a:extLst>
                </a:gridCol>
              </a:tblGrid>
              <a:tr h="644081">
                <a:tc gridSpan="3">
                  <a:txBody>
                    <a:bodyPr/>
                    <a:lstStyle/>
                    <a:p>
                      <a:pPr marL="0" marR="0" algn="ctr">
                        <a:spcBef>
                          <a:spcPts val="0"/>
                        </a:spcBef>
                        <a:spcAft>
                          <a:spcPts val="0"/>
                        </a:spcAft>
                      </a:pPr>
                      <a:r>
                        <a:rPr lang="en-US" sz="1800" dirty="0" err="1">
                          <a:effectLst/>
                        </a:rPr>
                        <a:t>Akurasi</a:t>
                      </a:r>
                      <a:r>
                        <a:rPr lang="en-US" sz="1800" dirty="0">
                          <a:effectLst/>
                        </a:rPr>
                        <a:t> </a:t>
                      </a:r>
                      <a:r>
                        <a:rPr lang="en-US" sz="1800" dirty="0" err="1">
                          <a:effectLst/>
                        </a:rPr>
                        <a:t>Pengiriman</a:t>
                      </a:r>
                      <a:r>
                        <a:rPr lang="en-US" sz="1800" dirty="0">
                          <a:effectLst/>
                        </a:rPr>
                        <a:t> ZigBee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7089843"/>
                  </a:ext>
                </a:extLst>
              </a:tr>
              <a:tr h="644081">
                <a:tc>
                  <a:txBody>
                    <a:bodyPr/>
                    <a:lstStyle/>
                    <a:p>
                      <a:pPr marL="0" marR="0" algn="ctr">
                        <a:spcBef>
                          <a:spcPts val="0"/>
                        </a:spcBef>
                        <a:spcAft>
                          <a:spcPts val="0"/>
                        </a:spcAft>
                      </a:pPr>
                      <a:r>
                        <a:rPr lang="en-US" sz="1600" b="0" dirty="0">
                          <a:effectLst/>
                        </a:rPr>
                        <a:t>±10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±20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±30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259104"/>
                  </a:ext>
                </a:extLst>
              </a:tr>
              <a:tr h="644081">
                <a:tc>
                  <a:txBody>
                    <a:bodyPr/>
                    <a:lstStyle/>
                    <a:p>
                      <a:pPr marL="0" marR="0" algn="ctr">
                        <a:spcBef>
                          <a:spcPts val="0"/>
                        </a:spcBef>
                        <a:spcAft>
                          <a:spcPts val="0"/>
                        </a:spcAft>
                      </a:pPr>
                      <a:r>
                        <a:rPr lang="en-US" sz="1600" b="1">
                          <a:effectLst/>
                        </a:rPr>
                        <a:t>100%</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86,8%</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69 ,5 %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245198"/>
                  </a:ext>
                </a:extLst>
              </a:tr>
            </a:tbl>
          </a:graphicData>
        </a:graphic>
      </p:graphicFrame>
    </p:spTree>
    <p:extLst>
      <p:ext uri="{BB962C8B-B14F-4D97-AF65-F5344CB8AC3E}">
        <p14:creationId xmlns:p14="http://schemas.microsoft.com/office/powerpoint/2010/main" val="31405162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014151" y="2233896"/>
            <a:ext cx="8278996" cy="707886"/>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Akurasi Pengiriman Data ZigBee pada Jaringan Multi Hop</a:t>
            </a:r>
            <a:endParaRPr lang="en-US" sz="2000" dirty="0">
              <a:latin typeface="Open Sans Light" panose="020B0306030504020204"/>
            </a:endParaRPr>
          </a:p>
        </p:txBody>
      </p:sp>
      <p:sp>
        <p:nvSpPr>
          <p:cNvPr id="11" name="Rectangle 10"/>
          <p:cNvSpPr/>
          <p:nvPr/>
        </p:nvSpPr>
        <p:spPr>
          <a:xfrm>
            <a:off x="1364974" y="1991973"/>
            <a:ext cx="9157252" cy="3401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1CED909A-B37E-491C-8A5B-DC796B40A719}"/>
              </a:ext>
            </a:extLst>
          </p:cNvPr>
          <p:cNvGraphicFramePr>
            <a:graphicFrameLocks noGrp="1"/>
          </p:cNvGraphicFramePr>
          <p:nvPr>
            <p:extLst>
              <p:ext uri="{D42A27DB-BD31-4B8C-83A1-F6EECF244321}">
                <p14:modId xmlns:p14="http://schemas.microsoft.com/office/powerpoint/2010/main" val="1794464196"/>
              </p:ext>
            </p:extLst>
          </p:nvPr>
        </p:nvGraphicFramePr>
        <p:xfrm>
          <a:off x="3245707" y="3294617"/>
          <a:ext cx="5700585" cy="1932243"/>
        </p:xfrm>
        <a:graphic>
          <a:graphicData uri="http://schemas.openxmlformats.org/drawingml/2006/table">
            <a:tbl>
              <a:tblPr firstRow="1" firstCol="1" bandRow="1">
                <a:tableStyleId>{B301B821-A1FF-4177-AEE7-76D212191A09}</a:tableStyleId>
              </a:tblPr>
              <a:tblGrid>
                <a:gridCol w="1899540">
                  <a:extLst>
                    <a:ext uri="{9D8B030D-6E8A-4147-A177-3AD203B41FA5}">
                      <a16:colId xmlns:a16="http://schemas.microsoft.com/office/drawing/2014/main" val="1477068775"/>
                    </a:ext>
                  </a:extLst>
                </a:gridCol>
                <a:gridCol w="1899540">
                  <a:extLst>
                    <a:ext uri="{9D8B030D-6E8A-4147-A177-3AD203B41FA5}">
                      <a16:colId xmlns:a16="http://schemas.microsoft.com/office/drawing/2014/main" val="1563141088"/>
                    </a:ext>
                  </a:extLst>
                </a:gridCol>
                <a:gridCol w="1901505">
                  <a:extLst>
                    <a:ext uri="{9D8B030D-6E8A-4147-A177-3AD203B41FA5}">
                      <a16:colId xmlns:a16="http://schemas.microsoft.com/office/drawing/2014/main" val="2641678763"/>
                    </a:ext>
                  </a:extLst>
                </a:gridCol>
              </a:tblGrid>
              <a:tr h="644081">
                <a:tc gridSpan="3">
                  <a:txBody>
                    <a:bodyPr/>
                    <a:lstStyle/>
                    <a:p>
                      <a:pPr marL="0" marR="0" algn="ctr">
                        <a:spcBef>
                          <a:spcPts val="0"/>
                        </a:spcBef>
                        <a:spcAft>
                          <a:spcPts val="0"/>
                        </a:spcAft>
                      </a:pPr>
                      <a:r>
                        <a:rPr lang="en-US" sz="1800" dirty="0" err="1">
                          <a:effectLst/>
                        </a:rPr>
                        <a:t>Akurasi</a:t>
                      </a:r>
                      <a:r>
                        <a:rPr lang="en-US" sz="1800" dirty="0">
                          <a:effectLst/>
                        </a:rPr>
                        <a:t> </a:t>
                      </a:r>
                      <a:r>
                        <a:rPr lang="en-US" sz="1800" dirty="0" err="1">
                          <a:effectLst/>
                        </a:rPr>
                        <a:t>Pengiriman</a:t>
                      </a:r>
                      <a:r>
                        <a:rPr lang="en-US" sz="1800" dirty="0">
                          <a:effectLst/>
                        </a:rPr>
                        <a:t> ZigBee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7089843"/>
                  </a:ext>
                </a:extLst>
              </a:tr>
              <a:tr h="644081">
                <a:tc>
                  <a:txBody>
                    <a:bodyPr/>
                    <a:lstStyle/>
                    <a:p>
                      <a:pPr marL="0" marR="0" algn="ctr">
                        <a:spcBef>
                          <a:spcPts val="0"/>
                        </a:spcBef>
                        <a:spcAft>
                          <a:spcPts val="0"/>
                        </a:spcAft>
                      </a:pPr>
                      <a:r>
                        <a:rPr lang="en-US" sz="1600" b="0" dirty="0">
                          <a:effectLst/>
                        </a:rPr>
                        <a:t>±10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±20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0" dirty="0">
                          <a:effectLst/>
                        </a:rPr>
                        <a:t>±30 meter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259104"/>
                  </a:ext>
                </a:extLst>
              </a:tr>
              <a:tr h="644081">
                <a:tc>
                  <a:txBody>
                    <a:bodyPr/>
                    <a:lstStyle/>
                    <a:p>
                      <a:pPr marL="0" marR="0" algn="ctr">
                        <a:spcBef>
                          <a:spcPts val="0"/>
                        </a:spcBef>
                        <a:spcAft>
                          <a:spcPts val="0"/>
                        </a:spcAft>
                      </a:pPr>
                      <a:r>
                        <a:rPr lang="en-US" sz="1600" b="1" dirty="0">
                          <a:effectLst/>
                        </a:rPr>
                        <a:t>100%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90,6%</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spcBef>
                          <a:spcPts val="0"/>
                        </a:spcBef>
                        <a:spcAft>
                          <a:spcPts val="0"/>
                        </a:spcAft>
                      </a:pPr>
                      <a:r>
                        <a:rPr lang="en-US" sz="1600" b="1" dirty="0">
                          <a:effectLst/>
                        </a:rPr>
                        <a:t>82,6 %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245198"/>
                  </a:ext>
                </a:extLst>
              </a:tr>
            </a:tbl>
          </a:graphicData>
        </a:graphic>
      </p:graphicFrame>
    </p:spTree>
    <p:extLst>
      <p:ext uri="{BB962C8B-B14F-4D97-AF65-F5344CB8AC3E}">
        <p14:creationId xmlns:p14="http://schemas.microsoft.com/office/powerpoint/2010/main" val="33716504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Rancang</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Bangun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Sistem</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Deteksi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Pergerakan</a:t>
            </a:r>
            <a:r>
              <a:rPr lang="en-US" sz="1400" b="1" i="1" dirty="0">
                <a:solidFill>
                  <a:schemeClr val="bg1">
                    <a:lumMod val="95000"/>
                  </a:schemeClr>
                </a:solidFill>
                <a:latin typeface="Open Sans Light" panose="020B0306030504020204"/>
              </a:rPr>
              <a:t> Tanah </a:t>
            </a:r>
            <a:r>
              <a:rPr lang="en-US" sz="1400" b="1" i="1" dirty="0" err="1">
                <a:solidFill>
                  <a:schemeClr val="bg1">
                    <a:lumMod val="95000"/>
                  </a:schemeClr>
                </a:solidFill>
                <a:latin typeface="Open Sans Light" panose="020B0306030504020204"/>
              </a:rPr>
              <a:t>dengan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Analisis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Silentt</a:t>
            </a:r>
            <a:r>
              <a:rPr lang="en-US" sz="1400" b="1" i="1" dirty="0">
                <a:solidFill>
                  <a:schemeClr val="bg1">
                    <a:lumMod val="95000"/>
                  </a:schemeClr>
                </a:solidFill>
                <a:latin typeface="Open Sans Light" panose="020B0306030504020204"/>
              </a:rPr>
              <a:t> Zone </a:t>
            </a:r>
            <a:r>
              <a:rPr lang="en-US" sz="1400" b="1" i="1" dirty="0" err="1">
                <a:solidFill>
                  <a:schemeClr val="bg1">
                    <a:lumMod val="95000"/>
                  </a:schemeClr>
                </a:solidFill>
                <a:latin typeface="Open Sans Light" panose="020B0306030504020204"/>
              </a:rPr>
              <a:t>dari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Jaringan</a:t>
            </a:r>
            <a:r>
              <a:rPr lang="en-US" sz="1400" b="1" i="1" dirty="0">
                <a:solidFill>
                  <a:schemeClr val="bg1">
                    <a:lumMod val="95000"/>
                  </a:schemeClr>
                </a:solidFill>
                <a:latin typeface="Open Sans Light" panose="020B0306030504020204"/>
              </a:rPr>
              <a:t> Sensor </a:t>
            </a:r>
            <a:r>
              <a:rPr lang="en-US" sz="1400" b="1" i="1" dirty="0" err="1">
                <a:solidFill>
                  <a:schemeClr val="bg1">
                    <a:lumMod val="95000"/>
                  </a:schemeClr>
                </a:solidFill>
                <a:latin typeface="Open Sans Light" panose="020B0306030504020204"/>
              </a:rPr>
              <a:t>Nirkabel</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Tersebar</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1669775" y="2080680"/>
            <a:ext cx="8967748"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Waktu Kompresi Data</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364974" y="1991972"/>
            <a:ext cx="9157252" cy="3937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AA98B87-71AD-4032-BBA4-6BE4796AB5B2}"/>
              </a:ext>
            </a:extLst>
          </p:cNvPr>
          <p:cNvGraphicFramePr>
            <a:graphicFrameLocks noGrp="1"/>
          </p:cNvGraphicFramePr>
          <p:nvPr>
            <p:extLst>
              <p:ext uri="{D42A27DB-BD31-4B8C-83A1-F6EECF244321}">
                <p14:modId xmlns:p14="http://schemas.microsoft.com/office/powerpoint/2010/main" val="2120142766"/>
              </p:ext>
            </p:extLst>
          </p:nvPr>
        </p:nvGraphicFramePr>
        <p:xfrm>
          <a:off x="3329943" y="2568842"/>
          <a:ext cx="5532114" cy="3282700"/>
        </p:xfrm>
        <a:graphic>
          <a:graphicData uri="http://schemas.openxmlformats.org/drawingml/2006/table">
            <a:tbl>
              <a:tblPr firstRow="1" firstCol="1" bandRow="1">
                <a:tableStyleId>{5C22544A-7EE6-4342-B048-85BDC9FD1C3A}</a:tableStyleId>
              </a:tblPr>
              <a:tblGrid>
                <a:gridCol w="703002">
                  <a:extLst>
                    <a:ext uri="{9D8B030D-6E8A-4147-A177-3AD203B41FA5}">
                      <a16:colId xmlns:a16="http://schemas.microsoft.com/office/drawing/2014/main" val="1659549832"/>
                    </a:ext>
                  </a:extLst>
                </a:gridCol>
                <a:gridCol w="611100">
                  <a:extLst>
                    <a:ext uri="{9D8B030D-6E8A-4147-A177-3AD203B41FA5}">
                      <a16:colId xmlns:a16="http://schemas.microsoft.com/office/drawing/2014/main" val="2402513394"/>
                    </a:ext>
                  </a:extLst>
                </a:gridCol>
                <a:gridCol w="703002">
                  <a:extLst>
                    <a:ext uri="{9D8B030D-6E8A-4147-A177-3AD203B41FA5}">
                      <a16:colId xmlns:a16="http://schemas.microsoft.com/office/drawing/2014/main" val="2153387745"/>
                    </a:ext>
                  </a:extLst>
                </a:gridCol>
                <a:gridCol w="703002">
                  <a:extLst>
                    <a:ext uri="{9D8B030D-6E8A-4147-A177-3AD203B41FA5}">
                      <a16:colId xmlns:a16="http://schemas.microsoft.com/office/drawing/2014/main" val="2836560684"/>
                    </a:ext>
                  </a:extLst>
                </a:gridCol>
                <a:gridCol w="703002">
                  <a:extLst>
                    <a:ext uri="{9D8B030D-6E8A-4147-A177-3AD203B41FA5}">
                      <a16:colId xmlns:a16="http://schemas.microsoft.com/office/drawing/2014/main" val="4000728183"/>
                    </a:ext>
                  </a:extLst>
                </a:gridCol>
                <a:gridCol w="703002">
                  <a:extLst>
                    <a:ext uri="{9D8B030D-6E8A-4147-A177-3AD203B41FA5}">
                      <a16:colId xmlns:a16="http://schemas.microsoft.com/office/drawing/2014/main" val="653105944"/>
                    </a:ext>
                  </a:extLst>
                </a:gridCol>
                <a:gridCol w="703002">
                  <a:extLst>
                    <a:ext uri="{9D8B030D-6E8A-4147-A177-3AD203B41FA5}">
                      <a16:colId xmlns:a16="http://schemas.microsoft.com/office/drawing/2014/main" val="3419474881"/>
                    </a:ext>
                  </a:extLst>
                </a:gridCol>
                <a:gridCol w="703002">
                  <a:extLst>
                    <a:ext uri="{9D8B030D-6E8A-4147-A177-3AD203B41FA5}">
                      <a16:colId xmlns:a16="http://schemas.microsoft.com/office/drawing/2014/main" val="765765269"/>
                    </a:ext>
                  </a:extLst>
                </a:gridCol>
              </a:tblGrid>
              <a:tr h="252514">
                <a:tc rowSpan="2">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spcBef>
                          <a:spcPts val="0"/>
                        </a:spcBef>
                        <a:spcAft>
                          <a:spcPts val="0"/>
                        </a:spcAft>
                      </a:pPr>
                      <a:r>
                        <a:rPr lang="en-US" sz="1300">
                          <a:effectLst/>
                        </a:rPr>
                        <a:t>Uji Coba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6">
                  <a:txBody>
                    <a:bodyPr/>
                    <a:lstStyle/>
                    <a:p>
                      <a:pPr marL="0" marR="0" algn="ctr">
                        <a:spcBef>
                          <a:spcPts val="0"/>
                        </a:spcBef>
                        <a:spcAft>
                          <a:spcPts val="0"/>
                        </a:spcAft>
                      </a:pPr>
                      <a:r>
                        <a:rPr lang="en-US" sz="1300">
                          <a:effectLst/>
                        </a:rPr>
                        <a:t>Konfigurasi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08965951"/>
                  </a:ext>
                </a:extLst>
              </a:tr>
              <a:tr h="505031">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9836789"/>
                  </a:ext>
                </a:extLst>
              </a:tr>
              <a:tr h="505031">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0.05804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0.04692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0.04142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0.03231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0.02948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0.03005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2088711"/>
                  </a:ext>
                </a:extLst>
              </a:tr>
              <a:tr h="505031">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0.09688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0.08148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0.0688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0.05472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0.0529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0.0499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3746855"/>
                  </a:ext>
                </a:extLst>
              </a:tr>
              <a:tr h="505031">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0.12733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0.11091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0.0877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0.07781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0.0784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2078445923"/>
                  </a:ext>
                </a:extLst>
              </a:tr>
              <a:tr h="505031">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0.13365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0.11642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0.09174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a:effectLst/>
                        </a:rPr>
                        <a:t>0.08168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a:effectLst/>
                        </a:rPr>
                        <a:t>0.08238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289544125"/>
                  </a:ext>
                </a:extLst>
              </a:tr>
              <a:tr h="505031">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0.19124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0.16759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0.14966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a:effectLst/>
                        </a:rPr>
                        <a:t>0.14012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marL="0" marR="0" algn="ctr">
                        <a:spcBef>
                          <a:spcPts val="0"/>
                        </a:spcBef>
                        <a:spcAft>
                          <a:spcPts val="0"/>
                        </a:spcAft>
                      </a:pPr>
                      <a:r>
                        <a:rPr lang="en-US" sz="1300" dirty="0">
                          <a:effectLst/>
                        </a:rPr>
                        <a:t>g</a:t>
                      </a:r>
                      <a:r>
                        <a:rPr lang="id-ID" sz="1300" dirty="0">
                          <a:effectLst/>
                        </a:rPr>
                        <a:t>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102537386"/>
                  </a:ext>
                </a:extLst>
              </a:tr>
            </a:tbl>
          </a:graphicData>
        </a:graphic>
      </p:graphicFrame>
    </p:spTree>
    <p:extLst>
      <p:ext uri="{BB962C8B-B14F-4D97-AF65-F5344CB8AC3E}">
        <p14:creationId xmlns:p14="http://schemas.microsoft.com/office/powerpoint/2010/main" val="38156205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0" name="Rectangle 9"/>
          <p:cNvSpPr/>
          <p:nvPr/>
        </p:nvSpPr>
        <p:spPr>
          <a:xfrm>
            <a:off x="2372139" y="2080680"/>
            <a:ext cx="7563020" cy="400110"/>
          </a:xfrm>
          <a:prstGeom prst="rect">
            <a:avLst/>
          </a:prstGeom>
        </p:spPr>
        <p:txBody>
          <a:bodyPr wrap="square">
            <a:spAutoFit/>
          </a:bodyPr>
          <a:lstStyle/>
          <a:p>
            <a:pPr algn="ctr"/>
            <a:r>
              <a:rPr lang="en" sz="2000" dirty="0">
                <a:solidFill>
                  <a:schemeClr val="tx1">
                    <a:lumMod val="65000"/>
                    <a:lumOff val="35000"/>
                  </a:schemeClr>
                </a:solidFill>
                <a:latin typeface="Open Sans Light" panose="020B0306030504020204"/>
              </a:rPr>
              <a:t>Evaluasi Pengujian Performa Sistem – Waktu Dekompresi Data</a:t>
            </a:r>
            <a:endParaRPr lang="en-US" sz="20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364974" y="1991972"/>
            <a:ext cx="9157252" cy="3937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70A7100C-9C91-474E-89B2-D60B727BCFBC}"/>
              </a:ext>
            </a:extLst>
          </p:cNvPr>
          <p:cNvGraphicFramePr>
            <a:graphicFrameLocks noGrp="1"/>
          </p:cNvGraphicFramePr>
          <p:nvPr>
            <p:extLst>
              <p:ext uri="{D42A27DB-BD31-4B8C-83A1-F6EECF244321}">
                <p14:modId xmlns:p14="http://schemas.microsoft.com/office/powerpoint/2010/main" val="2339610431"/>
              </p:ext>
            </p:extLst>
          </p:nvPr>
        </p:nvGraphicFramePr>
        <p:xfrm>
          <a:off x="3103808" y="2569498"/>
          <a:ext cx="6130344" cy="3249438"/>
        </p:xfrm>
        <a:graphic>
          <a:graphicData uri="http://schemas.openxmlformats.org/drawingml/2006/table">
            <a:tbl>
              <a:tblPr firstRow="1" firstCol="1" bandRow="1">
                <a:tableStyleId>{5C22544A-7EE6-4342-B048-85BDC9FD1C3A}</a:tableStyleId>
              </a:tblPr>
              <a:tblGrid>
                <a:gridCol w="787032">
                  <a:extLst>
                    <a:ext uri="{9D8B030D-6E8A-4147-A177-3AD203B41FA5}">
                      <a16:colId xmlns:a16="http://schemas.microsoft.com/office/drawing/2014/main" val="2460993833"/>
                    </a:ext>
                  </a:extLst>
                </a:gridCol>
                <a:gridCol w="621120">
                  <a:extLst>
                    <a:ext uri="{9D8B030D-6E8A-4147-A177-3AD203B41FA5}">
                      <a16:colId xmlns:a16="http://schemas.microsoft.com/office/drawing/2014/main" val="1634675889"/>
                    </a:ext>
                  </a:extLst>
                </a:gridCol>
                <a:gridCol w="787032">
                  <a:extLst>
                    <a:ext uri="{9D8B030D-6E8A-4147-A177-3AD203B41FA5}">
                      <a16:colId xmlns:a16="http://schemas.microsoft.com/office/drawing/2014/main" val="1448891210"/>
                    </a:ext>
                  </a:extLst>
                </a:gridCol>
                <a:gridCol w="787032">
                  <a:extLst>
                    <a:ext uri="{9D8B030D-6E8A-4147-A177-3AD203B41FA5}">
                      <a16:colId xmlns:a16="http://schemas.microsoft.com/office/drawing/2014/main" val="1282431967"/>
                    </a:ext>
                  </a:extLst>
                </a:gridCol>
                <a:gridCol w="787032">
                  <a:extLst>
                    <a:ext uri="{9D8B030D-6E8A-4147-A177-3AD203B41FA5}">
                      <a16:colId xmlns:a16="http://schemas.microsoft.com/office/drawing/2014/main" val="2901970438"/>
                    </a:ext>
                  </a:extLst>
                </a:gridCol>
                <a:gridCol w="787032">
                  <a:extLst>
                    <a:ext uri="{9D8B030D-6E8A-4147-A177-3AD203B41FA5}">
                      <a16:colId xmlns:a16="http://schemas.microsoft.com/office/drawing/2014/main" val="3169106783"/>
                    </a:ext>
                  </a:extLst>
                </a:gridCol>
                <a:gridCol w="787032">
                  <a:extLst>
                    <a:ext uri="{9D8B030D-6E8A-4147-A177-3AD203B41FA5}">
                      <a16:colId xmlns:a16="http://schemas.microsoft.com/office/drawing/2014/main" val="237684886"/>
                    </a:ext>
                  </a:extLst>
                </a:gridCol>
                <a:gridCol w="787032">
                  <a:extLst>
                    <a:ext uri="{9D8B030D-6E8A-4147-A177-3AD203B41FA5}">
                      <a16:colId xmlns:a16="http://schemas.microsoft.com/office/drawing/2014/main" val="1733936306"/>
                    </a:ext>
                  </a:extLst>
                </a:gridCol>
              </a:tblGrid>
              <a:tr h="292674">
                <a:tc rowSpan="2">
                  <a:txBody>
                    <a:bodyPr/>
                    <a:lstStyle/>
                    <a:p>
                      <a:pPr marL="0" marR="0" algn="ctr">
                        <a:spcBef>
                          <a:spcPts val="0"/>
                        </a:spcBef>
                        <a:spcAft>
                          <a:spcPts val="0"/>
                        </a:spcAft>
                      </a:pPr>
                      <a:r>
                        <a:rPr lang="en-US" sz="1300">
                          <a:effectLst/>
                        </a:rPr>
                        <a:t>Panjang Data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rowSpan="2">
                  <a:txBody>
                    <a:bodyPr/>
                    <a:lstStyle/>
                    <a:p>
                      <a:pPr marL="0" marR="0" algn="ctr">
                        <a:spcBef>
                          <a:spcPts val="0"/>
                        </a:spcBef>
                        <a:spcAft>
                          <a:spcPts val="0"/>
                        </a:spcAft>
                      </a:pPr>
                      <a:r>
                        <a:rPr lang="en-US" sz="1300">
                          <a:effectLst/>
                        </a:rPr>
                        <a:t>Uji Coba</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gridSpan="6">
                  <a:txBody>
                    <a:bodyPr/>
                    <a:lstStyle/>
                    <a:p>
                      <a:pPr marL="0" marR="0" algn="ctr">
                        <a:spcBef>
                          <a:spcPts val="0"/>
                        </a:spcBef>
                        <a:spcAft>
                          <a:spcPts val="0"/>
                        </a:spcAft>
                      </a:pPr>
                      <a:r>
                        <a:rPr lang="en-US" sz="1300">
                          <a:effectLst/>
                        </a:rPr>
                        <a:t>Konfigurasi</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4584" marR="94584" marT="47292" marB="47292"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6179907"/>
                  </a:ext>
                </a:extLst>
              </a:tr>
              <a:tr h="49278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300" dirty="0">
                          <a:effectLst/>
                        </a:rPr>
                        <a:t>HS (4,3)</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(5,4)</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(6,5)</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(7,6)</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(8,7)</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a:effectLst/>
                        </a:rPr>
                        <a:t>HS (9,8)</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2669849553"/>
                  </a:ext>
                </a:extLst>
              </a:tr>
              <a:tr h="492789">
                <a:tc>
                  <a:txBody>
                    <a:bodyPr/>
                    <a:lstStyle/>
                    <a:p>
                      <a:pPr marL="0" marR="0" algn="ctr">
                        <a:spcBef>
                          <a:spcPts val="0"/>
                        </a:spcBef>
                        <a:spcAft>
                          <a:spcPts val="0"/>
                        </a:spcAft>
                      </a:pPr>
                      <a:r>
                        <a:rPr lang="en-US" sz="1300">
                          <a:effectLst/>
                        </a:rPr>
                        <a:t>584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0.020436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0.018062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0.016648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0.013286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0.011669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0.011856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1944758105"/>
                  </a:ext>
                </a:extLst>
              </a:tr>
              <a:tr h="492789">
                <a:tc>
                  <a:txBody>
                    <a:bodyPr/>
                    <a:lstStyle/>
                    <a:p>
                      <a:pPr marL="0" marR="0" algn="ctr">
                        <a:spcBef>
                          <a:spcPts val="0"/>
                        </a:spcBef>
                        <a:spcAft>
                          <a:spcPts val="0"/>
                        </a:spcAft>
                      </a:pPr>
                      <a:r>
                        <a:rPr lang="en-US" sz="1300">
                          <a:effectLst/>
                        </a:rPr>
                        <a:t>980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0.033833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dirty="0">
                          <a:effectLst/>
                        </a:rPr>
                        <a:t>0.031182</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0.027464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0.022094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0.01983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0.018288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extLst>
                  <a:ext uri="{0D108BD9-81ED-4DB2-BD59-A6C34878D82A}">
                    <a16:rowId xmlns:a16="http://schemas.microsoft.com/office/drawing/2014/main" val="1475022907"/>
                  </a:ext>
                </a:extLst>
              </a:tr>
              <a:tr h="492789">
                <a:tc>
                  <a:txBody>
                    <a:bodyPr/>
                    <a:lstStyle/>
                    <a:p>
                      <a:pPr marL="0" marR="0" algn="ctr">
                        <a:spcBef>
                          <a:spcPts val="0"/>
                        </a:spcBef>
                        <a:spcAft>
                          <a:spcPts val="0"/>
                        </a:spcAft>
                      </a:pPr>
                      <a:r>
                        <a:rPr lang="en-US" sz="1300">
                          <a:effectLst/>
                        </a:rPr>
                        <a:t>1280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0.044415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0.042452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0.034629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0.030599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0.027731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3684269809"/>
                  </a:ext>
                </a:extLst>
              </a:tr>
              <a:tr h="492789">
                <a:tc>
                  <a:txBody>
                    <a:bodyPr/>
                    <a:lstStyle/>
                    <a:p>
                      <a:pPr marL="0" marR="0" algn="ctr">
                        <a:spcBef>
                          <a:spcPts val="0"/>
                        </a:spcBef>
                        <a:spcAft>
                          <a:spcPts val="0"/>
                        </a:spcAft>
                      </a:pPr>
                      <a:r>
                        <a:rPr lang="en-US" sz="1300">
                          <a:effectLst/>
                        </a:rPr>
                        <a:t>1345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0.046591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0.044518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0.036244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0.032141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0.028978</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en-US" sz="1300" dirty="0" err="1">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3237292447"/>
                  </a:ext>
                </a:extLst>
              </a:tr>
              <a:tr h="492789">
                <a:tc>
                  <a:txBody>
                    <a:bodyPr/>
                    <a:lstStyle/>
                    <a:p>
                      <a:pPr marL="0" marR="0" algn="ctr">
                        <a:spcBef>
                          <a:spcPts val="0"/>
                        </a:spcBef>
                        <a:spcAft>
                          <a:spcPts val="0"/>
                        </a:spcAft>
                      </a:pPr>
                      <a:r>
                        <a:rPr lang="id-ID" sz="1300">
                          <a:effectLst/>
                        </a:rPr>
                        <a:t>1870</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Waktu</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0.066589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0.064135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0.059676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a:effectLst/>
                        </a:rPr>
                        <a:t>0.055481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tc>
                  <a:txBody>
                    <a:bodyPr/>
                    <a:lstStyle/>
                    <a:p>
                      <a:pPr marL="0" marR="0" algn="ctr">
                        <a:spcBef>
                          <a:spcPts val="0"/>
                        </a:spcBef>
                        <a:spcAft>
                          <a:spcPts val="0"/>
                        </a:spcAft>
                      </a:pPr>
                      <a:r>
                        <a:rPr lang="id-ID" sz="1300" dirty="0">
                          <a:effectLst/>
                        </a:rPr>
                        <a:t>gagal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70938" marR="70938" marT="0" marB="0" anchor="ctr">
                    <a:solidFill>
                      <a:srgbClr val="FFFF00"/>
                    </a:solidFill>
                  </a:tcPr>
                </a:tc>
                <a:extLst>
                  <a:ext uri="{0D108BD9-81ED-4DB2-BD59-A6C34878D82A}">
                    <a16:rowId xmlns:a16="http://schemas.microsoft.com/office/drawing/2014/main" val="2287275645"/>
                  </a:ext>
                </a:extLst>
              </a:tr>
            </a:tbl>
          </a:graphicData>
        </a:graphic>
      </p:graphicFrame>
    </p:spTree>
    <p:extLst>
      <p:ext uri="{BB962C8B-B14F-4D97-AF65-F5344CB8AC3E}">
        <p14:creationId xmlns:p14="http://schemas.microsoft.com/office/powerpoint/2010/main" val="32337981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Outline</a:t>
            </a:r>
            <a:endParaRPr lang="en-US" sz="4000" dirty="0">
              <a:solidFill>
                <a:schemeClr val="bg1"/>
              </a:solidFill>
              <a:latin typeface="Bebas"/>
            </a:endParaRPr>
          </a:p>
        </p:txBody>
      </p:sp>
      <p:grpSp>
        <p:nvGrpSpPr>
          <p:cNvPr id="16" name="Group 146"/>
          <p:cNvGrpSpPr/>
          <p:nvPr/>
        </p:nvGrpSpPr>
        <p:grpSpPr>
          <a:xfrm>
            <a:off x="728870" y="2033309"/>
            <a:ext cx="2117175" cy="3980940"/>
            <a:chOff x="0" y="0"/>
            <a:chExt cx="2367098" cy="4450872"/>
          </a:xfrm>
        </p:grpSpPr>
        <p:sp>
          <p:nvSpPr>
            <p:cNvPr id="17"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18"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sz="2400" dirty="0" err="1">
                  <a:latin typeface="Open Sans Light" panose="020B0306030504020204"/>
                </a:rPr>
                <a:t>Pendahuluan</a:t>
              </a:r>
              <a:endParaRPr sz="2400" dirty="0">
                <a:latin typeface="Open Sans Light" panose="020B0306030504020204"/>
              </a:endParaRPr>
            </a:p>
          </p:txBody>
        </p:sp>
        <p:sp>
          <p:nvSpPr>
            <p:cNvPr id="19" name="Shape 143"/>
            <p:cNvSpPr/>
            <p:nvPr/>
          </p:nvSpPr>
          <p:spPr>
            <a:xfrm>
              <a:off x="718865" y="0"/>
              <a:ext cx="1358736" cy="406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sz="1400" dirty="0" err="1">
                  <a:solidFill>
                    <a:schemeClr val="bg2">
                      <a:lumMod val="10000"/>
                    </a:schemeClr>
                  </a:solidFill>
                  <a:latin typeface="Bebas"/>
                </a:rPr>
                <a:t>Pendahuluan</a:t>
              </a:r>
              <a:endParaRPr sz="1400" dirty="0">
                <a:solidFill>
                  <a:schemeClr val="bg2">
                    <a:lumMod val="10000"/>
                  </a:schemeClr>
                </a:solidFill>
                <a:latin typeface="Bebas"/>
              </a:endParaRPr>
            </a:p>
          </p:txBody>
        </p:sp>
        <p:sp>
          <p:nvSpPr>
            <p:cNvPr id="20"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21" name="Shape 145"/>
            <p:cNvSpPr/>
            <p:nvPr/>
          </p:nvSpPr>
          <p:spPr>
            <a:xfrm>
              <a:off x="170385" y="532625"/>
              <a:ext cx="2091249" cy="1131089"/>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sz="1400" dirty="0" err="1">
                  <a:solidFill>
                    <a:schemeClr val="bg2">
                      <a:lumMod val="50000"/>
                    </a:schemeClr>
                  </a:solidFill>
                  <a:latin typeface="Bebas"/>
                </a:rPr>
                <a:t>Berisi</a:t>
              </a:r>
              <a:r>
                <a:rPr sz="1400" dirty="0">
                  <a:solidFill>
                    <a:schemeClr val="bg2">
                      <a:lumMod val="50000"/>
                    </a:schemeClr>
                  </a:solidFill>
                  <a:latin typeface="Bebas"/>
                </a:rPr>
                <a:t> </a:t>
              </a:r>
              <a:r>
                <a:rPr sz="1400" dirty="0" err="1">
                  <a:solidFill>
                    <a:schemeClr val="bg2">
                      <a:lumMod val="50000"/>
                    </a:schemeClr>
                  </a:solidFill>
                  <a:latin typeface="Bebas"/>
                </a:rPr>
                <a:t>latar</a:t>
              </a:r>
              <a:r>
                <a:rPr sz="1400" dirty="0">
                  <a:solidFill>
                    <a:schemeClr val="bg2">
                      <a:lumMod val="50000"/>
                    </a:schemeClr>
                  </a:solidFill>
                  <a:latin typeface="Bebas"/>
                </a:rPr>
                <a:t> </a:t>
              </a:r>
              <a:r>
                <a:rPr sz="1400" dirty="0" err="1">
                  <a:solidFill>
                    <a:schemeClr val="bg2">
                      <a:lumMod val="50000"/>
                    </a:schemeClr>
                  </a:solidFill>
                  <a:latin typeface="Bebas"/>
                </a:rPr>
                <a:t>belakang</a:t>
              </a:r>
              <a:r>
                <a:rPr sz="1400" dirty="0">
                  <a:solidFill>
                    <a:schemeClr val="bg2">
                      <a:lumMod val="50000"/>
                    </a:schemeClr>
                  </a:solidFill>
                  <a:latin typeface="Bebas"/>
                </a:rPr>
                <a:t>, </a:t>
              </a:r>
              <a:r>
                <a:rPr sz="1400" dirty="0" err="1">
                  <a:solidFill>
                    <a:schemeClr val="bg2">
                      <a:lumMod val="50000"/>
                    </a:schemeClr>
                  </a:solidFill>
                  <a:latin typeface="Bebas"/>
                </a:rPr>
                <a:t>rumusan</a:t>
              </a:r>
              <a:r>
                <a:rPr sz="1400" dirty="0">
                  <a:solidFill>
                    <a:schemeClr val="bg2">
                      <a:lumMod val="50000"/>
                    </a:schemeClr>
                  </a:solidFill>
                  <a:latin typeface="Bebas"/>
                </a:rPr>
                <a:t> </a:t>
              </a:r>
              <a:r>
                <a:rPr sz="1400" dirty="0" err="1">
                  <a:solidFill>
                    <a:schemeClr val="bg2">
                      <a:lumMod val="50000"/>
                    </a:schemeClr>
                  </a:solidFill>
                  <a:latin typeface="Bebas"/>
                </a:rPr>
                <a:t>masalah</a:t>
              </a:r>
              <a:r>
                <a:rPr sz="1400" dirty="0">
                  <a:solidFill>
                    <a:schemeClr val="bg2">
                      <a:lumMod val="50000"/>
                    </a:schemeClr>
                  </a:solidFill>
                  <a:latin typeface="Bebas"/>
                </a:rPr>
                <a:t> </a:t>
              </a:r>
              <a:r>
                <a:rPr sz="1400" dirty="0" err="1">
                  <a:solidFill>
                    <a:schemeClr val="bg2">
                      <a:lumMod val="50000"/>
                    </a:schemeClr>
                  </a:solidFill>
                  <a:latin typeface="Bebas"/>
                </a:rPr>
                <a:t>dan</a:t>
              </a:r>
              <a:r>
                <a:rPr sz="1400" dirty="0">
                  <a:solidFill>
                    <a:schemeClr val="bg2">
                      <a:lumMod val="50000"/>
                    </a:schemeClr>
                  </a:solidFill>
                  <a:latin typeface="Bebas"/>
                </a:rPr>
                <a:t> </a:t>
              </a:r>
              <a:r>
                <a:rPr sz="1400" dirty="0" err="1">
                  <a:solidFill>
                    <a:schemeClr val="bg2">
                      <a:lumMod val="50000"/>
                    </a:schemeClr>
                  </a:solidFill>
                  <a:latin typeface="Bebas"/>
                </a:rPr>
                <a:t>batasan</a:t>
              </a:r>
              <a:r>
                <a:rPr sz="1400" dirty="0">
                  <a:solidFill>
                    <a:schemeClr val="bg2">
                      <a:lumMod val="50000"/>
                    </a:schemeClr>
                  </a:solidFill>
                  <a:latin typeface="Bebas"/>
                </a:rPr>
                <a:t>, </a:t>
              </a:r>
              <a:r>
                <a:rPr sz="1400" dirty="0" err="1">
                  <a:solidFill>
                    <a:schemeClr val="bg2">
                      <a:lumMod val="50000"/>
                    </a:schemeClr>
                  </a:solidFill>
                  <a:latin typeface="Bebas"/>
                </a:rPr>
                <a:t>serta</a:t>
              </a:r>
              <a:r>
                <a:rPr sz="1400" dirty="0">
                  <a:solidFill>
                    <a:schemeClr val="bg2">
                      <a:lumMod val="50000"/>
                    </a:schemeClr>
                  </a:solidFill>
                  <a:latin typeface="Bebas"/>
                </a:rPr>
                <a:t> </a:t>
              </a:r>
              <a:r>
                <a:rPr sz="1400" dirty="0" err="1">
                  <a:solidFill>
                    <a:schemeClr val="bg2">
                      <a:lumMod val="50000"/>
                    </a:schemeClr>
                  </a:solidFill>
                  <a:latin typeface="Bebas"/>
                </a:rPr>
                <a:t>tujuan</a:t>
              </a:r>
              <a:r>
                <a:rPr sz="1400" dirty="0">
                  <a:solidFill>
                    <a:schemeClr val="bg2">
                      <a:lumMod val="50000"/>
                    </a:schemeClr>
                  </a:solidFill>
                  <a:latin typeface="Bebas"/>
                </a:rPr>
                <a:t> </a:t>
              </a:r>
              <a:r>
                <a:rPr sz="1400" dirty="0" err="1">
                  <a:solidFill>
                    <a:schemeClr val="bg2">
                      <a:lumMod val="50000"/>
                    </a:schemeClr>
                  </a:solidFill>
                  <a:latin typeface="Bebas"/>
                </a:rPr>
                <a:t>dan</a:t>
              </a:r>
              <a:r>
                <a:rPr sz="1400" dirty="0">
                  <a:solidFill>
                    <a:schemeClr val="bg2">
                      <a:lumMod val="50000"/>
                    </a:schemeClr>
                  </a:solidFill>
                  <a:latin typeface="Bebas"/>
                </a:rPr>
                <a:t> </a:t>
              </a:r>
              <a:r>
                <a:rPr sz="1400" dirty="0" err="1">
                  <a:solidFill>
                    <a:schemeClr val="bg2">
                      <a:lumMod val="50000"/>
                    </a:schemeClr>
                  </a:solidFill>
                  <a:latin typeface="Bebas"/>
                </a:rPr>
                <a:t>manfaat</a:t>
              </a:r>
              <a:r>
                <a:rPr sz="1400" dirty="0">
                  <a:solidFill>
                    <a:schemeClr val="bg2">
                      <a:lumMod val="50000"/>
                    </a:schemeClr>
                  </a:solidFill>
                  <a:latin typeface="Bebas"/>
                </a:rPr>
                <a:t>.</a:t>
              </a:r>
            </a:p>
          </p:txBody>
        </p:sp>
      </p:grpSp>
      <p:grpSp>
        <p:nvGrpSpPr>
          <p:cNvPr id="46" name="Group 146"/>
          <p:cNvGrpSpPr/>
          <p:nvPr/>
        </p:nvGrpSpPr>
        <p:grpSpPr>
          <a:xfrm>
            <a:off x="2846044" y="1889335"/>
            <a:ext cx="2117175" cy="3980940"/>
            <a:chOff x="0" y="0"/>
            <a:chExt cx="2367098" cy="4450872"/>
          </a:xfrm>
        </p:grpSpPr>
        <p:sp>
          <p:nvSpPr>
            <p:cNvPr id="47"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48"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Analisis</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a:t>
              </a:r>
              <a:r>
                <a:rPr lang="en-US" sz="2400" dirty="0" err="1">
                  <a:latin typeface="Open Sans Light" panose="020B0306030504020204"/>
                </a:rPr>
                <a:t>Perancangan</a:t>
              </a:r>
              <a:endParaRPr sz="2400" dirty="0">
                <a:latin typeface="Open Sans Light" panose="020B0306030504020204"/>
              </a:endParaRPr>
            </a:p>
          </p:txBody>
        </p:sp>
        <p:sp>
          <p:nvSpPr>
            <p:cNvPr id="49" name="Shape 143"/>
            <p:cNvSpPr/>
            <p:nvPr/>
          </p:nvSpPr>
          <p:spPr>
            <a:xfrm>
              <a:off x="718865" y="0"/>
              <a:ext cx="1358736" cy="406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Analisis</a:t>
              </a:r>
              <a:r>
                <a:rPr lang="en-US" sz="1400" dirty="0">
                  <a:solidFill>
                    <a:schemeClr val="bg2">
                      <a:lumMod val="10000"/>
                    </a:schemeClr>
                  </a:solidFill>
                  <a:latin typeface="Bebas"/>
                </a:rPr>
                <a:t> </a:t>
              </a:r>
              <a:r>
                <a:rPr lang="en-US" sz="1400" dirty="0" err="1">
                  <a:solidFill>
                    <a:schemeClr val="bg2">
                      <a:lumMod val="10000"/>
                    </a:schemeClr>
                  </a:solidFill>
                  <a:latin typeface="Bebas"/>
                </a:rPr>
                <a:t>dan</a:t>
              </a:r>
              <a:r>
                <a:rPr lang="en-US" sz="1400" dirty="0">
                  <a:solidFill>
                    <a:schemeClr val="bg2">
                      <a:lumMod val="10000"/>
                    </a:schemeClr>
                  </a:solidFill>
                  <a:latin typeface="Bebas"/>
                </a:rPr>
                <a:t> </a:t>
              </a:r>
              <a:r>
                <a:rPr lang="en-US" sz="1400" dirty="0" err="1">
                  <a:solidFill>
                    <a:schemeClr val="bg2">
                      <a:lumMod val="10000"/>
                    </a:schemeClr>
                  </a:solidFill>
                  <a:latin typeface="Bebas"/>
                </a:rPr>
                <a:t>Perancangan</a:t>
              </a:r>
              <a:endParaRPr sz="1400" dirty="0">
                <a:solidFill>
                  <a:schemeClr val="bg2">
                    <a:lumMod val="10000"/>
                  </a:schemeClr>
                </a:solidFill>
                <a:latin typeface="Bebas"/>
              </a:endParaRPr>
            </a:p>
          </p:txBody>
        </p:sp>
        <p:sp>
          <p:nvSpPr>
            <p:cNvPr id="50"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51" name="Shape 145"/>
            <p:cNvSpPr/>
            <p:nvPr/>
          </p:nvSpPr>
          <p:spPr>
            <a:xfrm>
              <a:off x="170385" y="662218"/>
              <a:ext cx="2091249" cy="1131089"/>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300" dirty="0" err="1">
                  <a:solidFill>
                    <a:schemeClr val="bg2">
                      <a:lumMod val="50000"/>
                    </a:schemeClr>
                  </a:solidFill>
                  <a:latin typeface="Bebas"/>
                </a:rPr>
                <a:t>Membahas</a:t>
              </a:r>
              <a:r>
                <a:rPr lang="en-US" sz="1300" dirty="0">
                  <a:solidFill>
                    <a:schemeClr val="bg2">
                      <a:lumMod val="50000"/>
                    </a:schemeClr>
                  </a:solidFill>
                  <a:latin typeface="Bebas"/>
                </a:rPr>
                <a:t> </a:t>
              </a:r>
              <a:r>
                <a:rPr lang="en-US" sz="1300" dirty="0" err="1">
                  <a:solidFill>
                    <a:schemeClr val="bg2">
                      <a:lumMod val="50000"/>
                    </a:schemeClr>
                  </a:solidFill>
                  <a:latin typeface="Bebas"/>
                </a:rPr>
                <a:t>rancangan</a:t>
              </a:r>
              <a:r>
                <a:rPr lang="en-US" sz="1300" dirty="0">
                  <a:solidFill>
                    <a:schemeClr val="bg2">
                      <a:lumMod val="50000"/>
                    </a:schemeClr>
                  </a:solidFill>
                  <a:latin typeface="Bebas"/>
                </a:rPr>
                <a:t> </a:t>
              </a:r>
              <a:r>
                <a:rPr lang="en-US" sz="1300" dirty="0" err="1">
                  <a:solidFill>
                    <a:schemeClr val="bg2">
                      <a:lumMod val="50000"/>
                    </a:schemeClr>
                  </a:solidFill>
                  <a:latin typeface="Bebas"/>
                </a:rPr>
                <a:t>dari</a:t>
              </a:r>
              <a:r>
                <a:rPr lang="en-US" sz="1300" dirty="0">
                  <a:solidFill>
                    <a:schemeClr val="bg2">
                      <a:lumMod val="50000"/>
                    </a:schemeClr>
                  </a:solidFill>
                  <a:latin typeface="Bebas"/>
                </a:rPr>
                <a:t> </a:t>
              </a:r>
              <a:r>
                <a:rPr lang="en-US" sz="1300" dirty="0" err="1">
                  <a:solidFill>
                    <a:schemeClr val="bg2">
                      <a:lumMod val="50000"/>
                    </a:schemeClr>
                  </a:solidFill>
                  <a:latin typeface="Bebas"/>
                </a:rPr>
                <a:t>sistem</a:t>
              </a:r>
              <a:r>
                <a:rPr lang="en-US" sz="1300" dirty="0">
                  <a:solidFill>
                    <a:schemeClr val="bg2">
                      <a:lumMod val="50000"/>
                    </a:schemeClr>
                  </a:solidFill>
                  <a:latin typeface="Bebas"/>
                </a:rPr>
                <a:t> yang </a:t>
              </a:r>
              <a:r>
                <a:rPr lang="en-US" sz="1300" dirty="0" err="1">
                  <a:solidFill>
                    <a:schemeClr val="bg2">
                      <a:lumMod val="50000"/>
                    </a:schemeClr>
                  </a:solidFill>
                  <a:latin typeface="Bebas"/>
                </a:rPr>
                <a:t>dibuat</a:t>
              </a:r>
              <a:r>
                <a:rPr lang="en-US" sz="1300" dirty="0">
                  <a:solidFill>
                    <a:schemeClr val="bg2">
                      <a:lumMod val="50000"/>
                    </a:schemeClr>
                  </a:solidFill>
                  <a:latin typeface="Bebas"/>
                </a:rPr>
                <a:t> </a:t>
              </a:r>
              <a:r>
                <a:rPr lang="en-US" sz="1300" dirty="0" err="1">
                  <a:solidFill>
                    <a:schemeClr val="bg2">
                      <a:lumMod val="50000"/>
                    </a:schemeClr>
                  </a:solidFill>
                  <a:latin typeface="Bebas"/>
                </a:rPr>
                <a:t>meliputi</a:t>
              </a:r>
              <a:r>
                <a:rPr lang="en-US" sz="1300" dirty="0">
                  <a:solidFill>
                    <a:schemeClr val="bg2">
                      <a:lumMod val="50000"/>
                    </a:schemeClr>
                  </a:solidFill>
                  <a:latin typeface="Bebas"/>
                </a:rPr>
                <a:t> </a:t>
              </a:r>
              <a:r>
                <a:rPr lang="en-US" sz="1300" dirty="0" err="1">
                  <a:solidFill>
                    <a:schemeClr val="bg2">
                      <a:lumMod val="50000"/>
                    </a:schemeClr>
                  </a:solidFill>
                  <a:latin typeface="Bebas"/>
                </a:rPr>
                <a:t>rancangan</a:t>
              </a:r>
              <a:r>
                <a:rPr lang="en-US" sz="1300" dirty="0">
                  <a:solidFill>
                    <a:schemeClr val="bg2">
                      <a:lumMod val="50000"/>
                    </a:schemeClr>
                  </a:solidFill>
                  <a:latin typeface="Bebas"/>
                </a:rPr>
                <a:t> </a:t>
              </a:r>
              <a:r>
                <a:rPr lang="en-US" sz="1300" dirty="0" err="1">
                  <a:solidFill>
                    <a:schemeClr val="bg2">
                      <a:lumMod val="50000"/>
                    </a:schemeClr>
                  </a:solidFill>
                  <a:latin typeface="Bebas"/>
                </a:rPr>
                <a:t>skenario</a:t>
              </a:r>
              <a:r>
                <a:rPr lang="en-US" sz="1300" dirty="0">
                  <a:solidFill>
                    <a:schemeClr val="bg2">
                      <a:lumMod val="50000"/>
                    </a:schemeClr>
                  </a:solidFill>
                  <a:latin typeface="Bebas"/>
                </a:rPr>
                <a:t> </a:t>
              </a:r>
              <a:r>
                <a:rPr lang="en-US" sz="1300" dirty="0" err="1">
                  <a:solidFill>
                    <a:schemeClr val="bg2">
                      <a:lumMod val="50000"/>
                    </a:schemeClr>
                  </a:solidFill>
                  <a:latin typeface="Bebas"/>
                </a:rPr>
                <a:t>kasus</a:t>
              </a:r>
              <a:r>
                <a:rPr lang="en-US" sz="1300" dirty="0">
                  <a:solidFill>
                    <a:schemeClr val="bg2">
                      <a:lumMod val="50000"/>
                    </a:schemeClr>
                  </a:solidFill>
                  <a:latin typeface="Bebas"/>
                </a:rPr>
                <a:t> </a:t>
              </a:r>
              <a:r>
                <a:rPr lang="en-US" sz="1300" dirty="0" err="1">
                  <a:solidFill>
                    <a:schemeClr val="bg2">
                      <a:lumMod val="50000"/>
                    </a:schemeClr>
                  </a:solidFill>
                  <a:latin typeface="Bebas"/>
                </a:rPr>
                <a:t>penggunaan</a:t>
              </a:r>
              <a:r>
                <a:rPr lang="en-US" sz="1300" dirty="0">
                  <a:solidFill>
                    <a:schemeClr val="bg2">
                      <a:lumMod val="50000"/>
                    </a:schemeClr>
                  </a:solidFill>
                  <a:latin typeface="Bebas"/>
                </a:rPr>
                <a:t>, </a:t>
              </a:r>
              <a:r>
                <a:rPr lang="en-US" sz="1300" dirty="0" err="1">
                  <a:solidFill>
                    <a:schemeClr val="bg2">
                      <a:lumMod val="50000"/>
                    </a:schemeClr>
                  </a:solidFill>
                  <a:latin typeface="Bebas"/>
                </a:rPr>
                <a:t>arsitektur</a:t>
              </a:r>
              <a:r>
                <a:rPr lang="en-US" sz="1300" dirty="0">
                  <a:solidFill>
                    <a:schemeClr val="bg2">
                      <a:lumMod val="50000"/>
                    </a:schemeClr>
                  </a:solidFill>
                  <a:latin typeface="Bebas"/>
                </a:rPr>
                <a:t>. data</a:t>
              </a:r>
            </a:p>
          </p:txBody>
        </p:sp>
      </p:grpSp>
      <p:grpSp>
        <p:nvGrpSpPr>
          <p:cNvPr id="52" name="Group 146"/>
          <p:cNvGrpSpPr/>
          <p:nvPr/>
        </p:nvGrpSpPr>
        <p:grpSpPr>
          <a:xfrm>
            <a:off x="4946164" y="1877971"/>
            <a:ext cx="2117175" cy="3980940"/>
            <a:chOff x="0" y="0"/>
            <a:chExt cx="2367098" cy="4450872"/>
          </a:xfrm>
        </p:grpSpPr>
        <p:sp>
          <p:nvSpPr>
            <p:cNvPr id="53"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a:p>
          </p:txBody>
        </p:sp>
        <p:sp>
          <p:nvSpPr>
            <p:cNvPr id="54" name="Shape 142"/>
            <p:cNvSpPr/>
            <p:nvPr/>
          </p:nvSpPr>
          <p:spPr>
            <a:xfrm>
              <a:off x="19066" y="2660649"/>
              <a:ext cx="2328965" cy="79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Implementasi</a:t>
              </a:r>
              <a:endParaRPr sz="2400" dirty="0">
                <a:latin typeface="Open Sans Light" panose="020B0306030504020204"/>
              </a:endParaRPr>
            </a:p>
          </p:txBody>
        </p:sp>
        <p:sp>
          <p:nvSpPr>
            <p:cNvPr id="55" name="Shape 143"/>
            <p:cNvSpPr/>
            <p:nvPr/>
          </p:nvSpPr>
          <p:spPr>
            <a:xfrm>
              <a:off x="718865" y="0"/>
              <a:ext cx="1358736" cy="406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Implementasi</a:t>
              </a:r>
              <a:endParaRPr sz="1400" dirty="0">
                <a:solidFill>
                  <a:schemeClr val="bg2">
                    <a:lumMod val="10000"/>
                  </a:schemeClr>
                </a:solidFill>
                <a:latin typeface="Bebas"/>
              </a:endParaRPr>
            </a:p>
          </p:txBody>
        </p:sp>
        <p:sp>
          <p:nvSpPr>
            <p:cNvPr id="56"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57" name="Shape 145"/>
            <p:cNvSpPr/>
            <p:nvPr/>
          </p:nvSpPr>
          <p:spPr>
            <a:xfrm>
              <a:off x="205071" y="674924"/>
              <a:ext cx="2091249" cy="1131089"/>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400" dirty="0" err="1">
                  <a:solidFill>
                    <a:schemeClr val="bg2">
                      <a:lumMod val="50000"/>
                    </a:schemeClr>
                  </a:solidFill>
                  <a:latin typeface="Bebas"/>
                </a:rPr>
                <a:t>Implementasi</a:t>
              </a:r>
              <a:r>
                <a:rPr lang="en-US" sz="1400" dirty="0">
                  <a:solidFill>
                    <a:schemeClr val="bg2">
                      <a:lumMod val="50000"/>
                    </a:schemeClr>
                  </a:solidFill>
                  <a:latin typeface="Bebas"/>
                </a:rPr>
                <a:t> </a:t>
              </a:r>
              <a:r>
                <a:rPr lang="en-US" sz="1400" dirty="0" err="1">
                  <a:solidFill>
                    <a:schemeClr val="bg2">
                      <a:lumMod val="50000"/>
                    </a:schemeClr>
                  </a:solidFill>
                  <a:latin typeface="Bebas"/>
                </a:rPr>
                <a:t>dari</a:t>
              </a:r>
              <a:r>
                <a:rPr lang="en-US" sz="1400" dirty="0">
                  <a:solidFill>
                    <a:schemeClr val="bg2">
                      <a:lumMod val="50000"/>
                    </a:schemeClr>
                  </a:solidFill>
                  <a:latin typeface="Bebas"/>
                </a:rPr>
                <a:t> </a:t>
              </a:r>
              <a:r>
                <a:rPr lang="en-US" sz="1400" dirty="0" err="1">
                  <a:solidFill>
                    <a:schemeClr val="bg2">
                      <a:lumMod val="50000"/>
                    </a:schemeClr>
                  </a:solidFill>
                  <a:latin typeface="Bebas"/>
                </a:rPr>
                <a:t>rancangan</a:t>
              </a:r>
              <a:r>
                <a:rPr lang="en-US" sz="1400" dirty="0">
                  <a:solidFill>
                    <a:schemeClr val="bg2">
                      <a:lumMod val="50000"/>
                    </a:schemeClr>
                  </a:solidFill>
                  <a:latin typeface="Bebas"/>
                </a:rPr>
                <a:t> </a:t>
              </a:r>
              <a:r>
                <a:rPr lang="en-US" sz="1400" dirty="0" err="1">
                  <a:solidFill>
                    <a:schemeClr val="bg2">
                      <a:lumMod val="50000"/>
                    </a:schemeClr>
                  </a:solidFill>
                  <a:latin typeface="Bebas"/>
                </a:rPr>
                <a:t>sistem</a:t>
              </a:r>
              <a:r>
                <a:rPr lang="en-US" sz="1400" dirty="0">
                  <a:solidFill>
                    <a:schemeClr val="bg2">
                      <a:lumMod val="50000"/>
                    </a:schemeClr>
                  </a:solidFill>
                  <a:latin typeface="Bebas"/>
                </a:rPr>
                <a:t> yang </a:t>
              </a:r>
              <a:r>
                <a:rPr lang="en-US" sz="1400" dirty="0" err="1">
                  <a:solidFill>
                    <a:schemeClr val="bg2">
                      <a:lumMod val="50000"/>
                    </a:schemeClr>
                  </a:solidFill>
                  <a:latin typeface="Bebas"/>
                </a:rPr>
                <a:t>dilakukan</a:t>
              </a:r>
              <a:r>
                <a:rPr lang="en-US" sz="1400" dirty="0">
                  <a:solidFill>
                    <a:schemeClr val="bg2">
                      <a:lumMod val="50000"/>
                    </a:schemeClr>
                  </a:solidFill>
                  <a:latin typeface="Bebas"/>
                </a:rPr>
                <a:t> pada </a:t>
              </a:r>
              <a:r>
                <a:rPr lang="en-US" sz="1400" dirty="0" err="1">
                  <a:solidFill>
                    <a:schemeClr val="bg2">
                      <a:lumMod val="50000"/>
                    </a:schemeClr>
                  </a:solidFill>
                  <a:latin typeface="Bebas"/>
                </a:rPr>
                <a:t>tahap</a:t>
              </a:r>
              <a:r>
                <a:rPr lang="en-US" sz="1400" dirty="0">
                  <a:solidFill>
                    <a:schemeClr val="bg2">
                      <a:lumMod val="50000"/>
                    </a:schemeClr>
                  </a:solidFill>
                  <a:latin typeface="Bebas"/>
                </a:rPr>
                <a:t> </a:t>
              </a:r>
              <a:r>
                <a:rPr lang="en-US" sz="1400" dirty="0" err="1">
                  <a:solidFill>
                    <a:schemeClr val="bg2">
                      <a:lumMod val="50000"/>
                    </a:schemeClr>
                  </a:solidFill>
                  <a:latin typeface="Bebas"/>
                </a:rPr>
                <a:t>perancangan</a:t>
              </a:r>
              <a:endParaRPr lang="en-US" sz="1400" dirty="0">
                <a:solidFill>
                  <a:schemeClr val="bg2">
                    <a:lumMod val="50000"/>
                  </a:schemeClr>
                </a:solidFill>
                <a:latin typeface="Bebas"/>
              </a:endParaRPr>
            </a:p>
          </p:txBody>
        </p:sp>
      </p:grpSp>
      <p:grpSp>
        <p:nvGrpSpPr>
          <p:cNvPr id="58" name="Group 146"/>
          <p:cNvGrpSpPr/>
          <p:nvPr/>
        </p:nvGrpSpPr>
        <p:grpSpPr>
          <a:xfrm>
            <a:off x="7043738" y="1837969"/>
            <a:ext cx="2139876" cy="3980940"/>
            <a:chOff x="0" y="0"/>
            <a:chExt cx="2392478" cy="4450872"/>
          </a:xfrm>
        </p:grpSpPr>
        <p:sp>
          <p:nvSpPr>
            <p:cNvPr id="59"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dirty="0"/>
            </a:p>
          </p:txBody>
        </p:sp>
        <p:sp>
          <p:nvSpPr>
            <p:cNvPr id="60" name="Shape 142"/>
            <p:cNvSpPr/>
            <p:nvPr/>
          </p:nvSpPr>
          <p:spPr>
            <a:xfrm>
              <a:off x="19066" y="2409438"/>
              <a:ext cx="2328965" cy="79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Pengujian</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a:t>
              </a:r>
              <a:r>
                <a:rPr lang="en-US" sz="2400" dirty="0" err="1">
                  <a:latin typeface="Open Sans Light" panose="020B0306030504020204"/>
                </a:rPr>
                <a:t>Evaluasi</a:t>
              </a:r>
              <a:endParaRPr sz="2400" dirty="0">
                <a:latin typeface="Open Sans Light" panose="020B0306030504020204"/>
              </a:endParaRPr>
            </a:p>
          </p:txBody>
        </p:sp>
        <p:sp>
          <p:nvSpPr>
            <p:cNvPr id="61" name="Shape 143"/>
            <p:cNvSpPr/>
            <p:nvPr/>
          </p:nvSpPr>
          <p:spPr>
            <a:xfrm>
              <a:off x="718865" y="0"/>
              <a:ext cx="1358736" cy="406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Pengujian</a:t>
              </a:r>
              <a:r>
                <a:rPr lang="en-US" sz="1400" dirty="0">
                  <a:solidFill>
                    <a:schemeClr val="bg2">
                      <a:lumMod val="10000"/>
                    </a:schemeClr>
                  </a:solidFill>
                  <a:latin typeface="Bebas"/>
                </a:rPr>
                <a:t> </a:t>
              </a:r>
              <a:r>
                <a:rPr lang="en-US" sz="1400" dirty="0" err="1">
                  <a:solidFill>
                    <a:schemeClr val="bg2">
                      <a:lumMod val="10000"/>
                    </a:schemeClr>
                  </a:solidFill>
                  <a:latin typeface="Bebas"/>
                </a:rPr>
                <a:t>dan</a:t>
              </a:r>
              <a:r>
                <a:rPr lang="en-US" sz="1400" dirty="0">
                  <a:solidFill>
                    <a:schemeClr val="bg2">
                      <a:lumMod val="10000"/>
                    </a:schemeClr>
                  </a:solidFill>
                  <a:latin typeface="Bebas"/>
                </a:rPr>
                <a:t> </a:t>
              </a:r>
              <a:r>
                <a:rPr lang="en-US" sz="1400" dirty="0" err="1">
                  <a:solidFill>
                    <a:schemeClr val="bg2">
                      <a:lumMod val="10000"/>
                    </a:schemeClr>
                  </a:solidFill>
                  <a:latin typeface="Bebas"/>
                </a:rPr>
                <a:t>Evaluasi</a:t>
              </a:r>
              <a:endParaRPr sz="1400" dirty="0">
                <a:solidFill>
                  <a:schemeClr val="bg2">
                    <a:lumMod val="10000"/>
                  </a:schemeClr>
                </a:solidFill>
                <a:latin typeface="Bebas"/>
              </a:endParaRPr>
            </a:p>
          </p:txBody>
        </p:sp>
        <p:sp>
          <p:nvSpPr>
            <p:cNvPr id="62"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63" name="Shape 145"/>
            <p:cNvSpPr/>
            <p:nvPr/>
          </p:nvSpPr>
          <p:spPr>
            <a:xfrm>
              <a:off x="53544" y="676618"/>
              <a:ext cx="2338934" cy="1131089"/>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300" dirty="0" err="1">
                  <a:solidFill>
                    <a:schemeClr val="bg2">
                      <a:lumMod val="50000"/>
                    </a:schemeClr>
                  </a:solidFill>
                  <a:latin typeface="Bebas"/>
                </a:rPr>
                <a:t>Pengujian</a:t>
              </a:r>
              <a:r>
                <a:rPr lang="en-US" sz="1300" dirty="0">
                  <a:solidFill>
                    <a:schemeClr val="bg2">
                      <a:lumMod val="50000"/>
                    </a:schemeClr>
                  </a:solidFill>
                  <a:latin typeface="Bebas"/>
                </a:rPr>
                <a:t> yang </a:t>
              </a:r>
              <a:r>
                <a:rPr lang="en-US" sz="1300" dirty="0" err="1">
                  <a:solidFill>
                    <a:schemeClr val="bg2">
                      <a:lumMod val="50000"/>
                    </a:schemeClr>
                  </a:solidFill>
                  <a:latin typeface="Bebas"/>
                </a:rPr>
                <a:t>dibuat</a:t>
              </a:r>
              <a:r>
                <a:rPr lang="en-US" sz="1300" dirty="0">
                  <a:solidFill>
                    <a:schemeClr val="bg2">
                      <a:lumMod val="50000"/>
                    </a:schemeClr>
                  </a:solidFill>
                  <a:latin typeface="Bebas"/>
                </a:rPr>
                <a:t> </a:t>
              </a:r>
              <a:r>
                <a:rPr lang="en-US" sz="1300" dirty="0" err="1">
                  <a:solidFill>
                    <a:schemeClr val="bg2">
                      <a:lumMod val="50000"/>
                    </a:schemeClr>
                  </a:solidFill>
                  <a:latin typeface="Bebas"/>
                </a:rPr>
                <a:t>dengan</a:t>
              </a:r>
              <a:r>
                <a:rPr lang="en-US" sz="1300" dirty="0">
                  <a:solidFill>
                    <a:schemeClr val="bg2">
                      <a:lumMod val="50000"/>
                    </a:schemeClr>
                  </a:solidFill>
                  <a:latin typeface="Bebas"/>
                </a:rPr>
                <a:t>  </a:t>
              </a:r>
              <a:r>
                <a:rPr lang="en-US" sz="1300" dirty="0" err="1">
                  <a:solidFill>
                    <a:schemeClr val="bg2">
                      <a:lumMod val="50000"/>
                    </a:schemeClr>
                  </a:solidFill>
                  <a:latin typeface="Bebas"/>
                </a:rPr>
                <a:t>melihat</a:t>
              </a:r>
              <a:r>
                <a:rPr lang="en-US" sz="1300" dirty="0">
                  <a:solidFill>
                    <a:schemeClr val="bg2">
                      <a:lumMod val="50000"/>
                    </a:schemeClr>
                  </a:solidFill>
                  <a:latin typeface="Bebas"/>
                </a:rPr>
                <a:t> </a:t>
              </a:r>
              <a:r>
                <a:rPr lang="en-US" sz="1300" dirty="0" err="1">
                  <a:solidFill>
                    <a:schemeClr val="bg2">
                      <a:lumMod val="50000"/>
                    </a:schemeClr>
                  </a:solidFill>
                  <a:latin typeface="Bebas"/>
                </a:rPr>
                <a:t>keluaran</a:t>
              </a:r>
              <a:r>
                <a:rPr lang="en-US" sz="1300" dirty="0">
                  <a:solidFill>
                    <a:schemeClr val="bg2">
                      <a:lumMod val="50000"/>
                    </a:schemeClr>
                  </a:solidFill>
                  <a:latin typeface="Bebas"/>
                </a:rPr>
                <a:t> yang </a:t>
              </a:r>
              <a:r>
                <a:rPr lang="en-US" sz="1300" dirty="0" err="1">
                  <a:solidFill>
                    <a:schemeClr val="bg2">
                      <a:lumMod val="50000"/>
                    </a:schemeClr>
                  </a:solidFill>
                  <a:latin typeface="Bebas"/>
                </a:rPr>
                <a:t>dihasilkan</a:t>
              </a:r>
              <a:r>
                <a:rPr lang="en-US" sz="1300" dirty="0">
                  <a:solidFill>
                    <a:schemeClr val="bg2">
                      <a:lumMod val="50000"/>
                    </a:schemeClr>
                  </a:solidFill>
                  <a:latin typeface="Bebas"/>
                </a:rPr>
                <a:t> </a:t>
              </a:r>
              <a:r>
                <a:rPr lang="en-US" sz="1300" dirty="0" err="1">
                  <a:solidFill>
                    <a:schemeClr val="bg2">
                      <a:lumMod val="50000"/>
                    </a:schemeClr>
                  </a:solidFill>
                  <a:latin typeface="Bebas"/>
                </a:rPr>
                <a:t>untuk</a:t>
              </a:r>
              <a:r>
                <a:rPr lang="en-US" sz="1300" dirty="0">
                  <a:solidFill>
                    <a:schemeClr val="bg2">
                      <a:lumMod val="50000"/>
                    </a:schemeClr>
                  </a:solidFill>
                  <a:latin typeface="Bebas"/>
                </a:rPr>
                <a:t> </a:t>
              </a:r>
              <a:r>
                <a:rPr lang="en-US" sz="1300" dirty="0" err="1">
                  <a:solidFill>
                    <a:schemeClr val="bg2">
                      <a:lumMod val="50000"/>
                    </a:schemeClr>
                  </a:solidFill>
                  <a:latin typeface="Bebas"/>
                </a:rPr>
                <a:t>mengetahui</a:t>
              </a:r>
              <a:r>
                <a:rPr lang="en-US" sz="1300" dirty="0">
                  <a:solidFill>
                    <a:schemeClr val="bg2">
                      <a:lumMod val="50000"/>
                    </a:schemeClr>
                  </a:solidFill>
                  <a:latin typeface="Bebas"/>
                </a:rPr>
                <a:t> </a:t>
              </a:r>
              <a:r>
                <a:rPr lang="en-US" sz="1300" dirty="0" err="1">
                  <a:solidFill>
                    <a:schemeClr val="bg2">
                      <a:lumMod val="50000"/>
                    </a:schemeClr>
                  </a:solidFill>
                  <a:latin typeface="Bebas"/>
                </a:rPr>
                <a:t>kemampuan</a:t>
              </a:r>
              <a:r>
                <a:rPr lang="en-US" sz="1300" dirty="0">
                  <a:solidFill>
                    <a:schemeClr val="bg2">
                      <a:lumMod val="50000"/>
                    </a:schemeClr>
                  </a:solidFill>
                  <a:latin typeface="Bebas"/>
                </a:rPr>
                <a:t> </a:t>
              </a:r>
              <a:r>
                <a:rPr lang="en-US" sz="1300" dirty="0" err="1">
                  <a:solidFill>
                    <a:schemeClr val="bg2">
                      <a:lumMod val="50000"/>
                    </a:schemeClr>
                  </a:solidFill>
                  <a:latin typeface="Bebas"/>
                </a:rPr>
                <a:t>sistem</a:t>
              </a:r>
              <a:endParaRPr lang="en-US" sz="1300" dirty="0">
                <a:solidFill>
                  <a:schemeClr val="bg2">
                    <a:lumMod val="50000"/>
                  </a:schemeClr>
                </a:solidFill>
                <a:latin typeface="Bebas"/>
              </a:endParaRPr>
            </a:p>
          </p:txBody>
        </p:sp>
      </p:grpSp>
      <p:grpSp>
        <p:nvGrpSpPr>
          <p:cNvPr id="64" name="Group 146"/>
          <p:cNvGrpSpPr/>
          <p:nvPr/>
        </p:nvGrpSpPr>
        <p:grpSpPr>
          <a:xfrm>
            <a:off x="9143858" y="1837969"/>
            <a:ext cx="2125310" cy="3980940"/>
            <a:chOff x="-9095" y="0"/>
            <a:chExt cx="2376193" cy="4450872"/>
          </a:xfrm>
        </p:grpSpPr>
        <p:sp>
          <p:nvSpPr>
            <p:cNvPr id="65" name="Shape 141"/>
            <p:cNvSpPr/>
            <p:nvPr/>
          </p:nvSpPr>
          <p:spPr>
            <a:xfrm>
              <a:off x="0" y="1565059"/>
              <a:ext cx="2367098" cy="2885813"/>
            </a:xfrm>
            <a:custGeom>
              <a:avLst/>
              <a:gdLst/>
              <a:ahLst/>
              <a:cxnLst>
                <a:cxn ang="0">
                  <a:pos x="wd2" y="hd2"/>
                </a:cxn>
                <a:cxn ang="5400000">
                  <a:pos x="wd2" y="hd2"/>
                </a:cxn>
                <a:cxn ang="10800000">
                  <a:pos x="wd2" y="hd2"/>
                </a:cxn>
                <a:cxn ang="16200000">
                  <a:pos x="wd2" y="hd2"/>
                </a:cxn>
              </a:cxnLst>
              <a:rect l="0" t="0" r="r" b="b"/>
              <a:pathLst>
                <a:path w="21600" h="21600" extrusionOk="0">
                  <a:moveTo>
                    <a:pt x="21600" y="16528"/>
                  </a:moveTo>
                  <a:lnTo>
                    <a:pt x="0" y="21600"/>
                  </a:lnTo>
                  <a:lnTo>
                    <a:pt x="0" y="5071"/>
                  </a:lnTo>
                  <a:lnTo>
                    <a:pt x="21600" y="0"/>
                  </a:lnTo>
                  <a:cubicBezTo>
                    <a:pt x="21600" y="0"/>
                    <a:pt x="21600" y="16528"/>
                    <a:pt x="21600" y="16528"/>
                  </a:cubicBezTo>
                  <a:close/>
                </a:path>
              </a:pathLst>
            </a:custGeom>
            <a:solidFill>
              <a:srgbClr val="00C1E8"/>
            </a:solidFill>
            <a:ln w="12700" cap="flat">
              <a:solidFill>
                <a:schemeClr val="bg2">
                  <a:lumMod val="25000"/>
                </a:schemeClr>
              </a:solidFill>
              <a:prstDash val="solid"/>
              <a:miter lim="400000"/>
            </a:ln>
            <a:effectLst/>
          </p:spPr>
          <p:txBody>
            <a:bodyPr wrap="square" lIns="20320" tIns="20320" rIns="20320" bIns="20320" numCol="1" anchor="ctr">
              <a:noAutofit/>
            </a:bodyPr>
            <a:lstStyle/>
            <a:p>
              <a:pPr defTabSz="584200">
                <a:defRPr sz="2800">
                  <a:solidFill>
                    <a:srgbClr val="02BCD2"/>
                  </a:solidFill>
                  <a:effectLst>
                    <a:outerShdw blurRad="38100" dist="12700" dir="5400000" rotWithShape="0">
                      <a:srgbClr val="000000">
                        <a:alpha val="50000"/>
                      </a:srgbClr>
                    </a:outerShdw>
                  </a:effectLst>
                </a:defRPr>
              </a:pPr>
              <a:endParaRPr dirty="0"/>
            </a:p>
          </p:txBody>
        </p:sp>
        <p:sp>
          <p:nvSpPr>
            <p:cNvPr id="66" name="Shape 142"/>
            <p:cNvSpPr/>
            <p:nvPr/>
          </p:nvSpPr>
          <p:spPr>
            <a:xfrm>
              <a:off x="-9095" y="2658035"/>
              <a:ext cx="2328965" cy="7917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defRPr sz="2600">
                  <a:solidFill>
                    <a:srgbClr val="FFFFFF"/>
                  </a:solidFill>
                  <a:latin typeface="Helvetica"/>
                  <a:ea typeface="Helvetica"/>
                  <a:cs typeface="Helvetica"/>
                  <a:sym typeface="Helvetica"/>
                </a:defRPr>
              </a:lvl1pPr>
            </a:lstStyle>
            <a:p>
              <a:pPr algn="ctr"/>
              <a:r>
                <a:rPr lang="en-US" sz="2400" dirty="0" err="1">
                  <a:latin typeface="Open Sans Light" panose="020B0306030504020204"/>
                </a:rPr>
                <a:t>Kesimpulan</a:t>
              </a:r>
              <a:r>
                <a:rPr lang="en-US" sz="2400" dirty="0">
                  <a:latin typeface="Open Sans Light" panose="020B0306030504020204"/>
                </a:rPr>
                <a:t> </a:t>
              </a:r>
              <a:r>
                <a:rPr lang="en-US" sz="2400" dirty="0" err="1">
                  <a:latin typeface="Open Sans Light" panose="020B0306030504020204"/>
                </a:rPr>
                <a:t>dan</a:t>
              </a:r>
              <a:r>
                <a:rPr lang="en-US" sz="2400" dirty="0">
                  <a:latin typeface="Open Sans Light" panose="020B0306030504020204"/>
                </a:rPr>
                <a:t> Saran</a:t>
              </a:r>
              <a:endParaRPr sz="2400" dirty="0">
                <a:latin typeface="Open Sans Light" panose="020B0306030504020204"/>
              </a:endParaRPr>
            </a:p>
          </p:txBody>
        </p:sp>
        <p:sp>
          <p:nvSpPr>
            <p:cNvPr id="67" name="Shape 143"/>
            <p:cNvSpPr/>
            <p:nvPr/>
          </p:nvSpPr>
          <p:spPr>
            <a:xfrm>
              <a:off x="718865" y="0"/>
              <a:ext cx="1358736" cy="406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noAutofit/>
            </a:bodyPr>
            <a:lstStyle>
              <a:lvl1pPr algn="l">
                <a:defRPr sz="1600">
                  <a:solidFill>
                    <a:srgbClr val="FFFFFF"/>
                  </a:solidFill>
                  <a:latin typeface="Helvetica"/>
                  <a:ea typeface="Helvetica"/>
                  <a:cs typeface="Helvetica"/>
                  <a:sym typeface="Helvetica"/>
                </a:defRPr>
              </a:lvl1pPr>
            </a:lstStyle>
            <a:p>
              <a:r>
                <a:rPr lang="en-US" sz="1400" dirty="0" err="1">
                  <a:solidFill>
                    <a:schemeClr val="bg2">
                      <a:lumMod val="10000"/>
                    </a:schemeClr>
                  </a:solidFill>
                  <a:latin typeface="Bebas"/>
                </a:rPr>
                <a:t>Kesimpulan</a:t>
              </a:r>
              <a:endParaRPr sz="1400" dirty="0">
                <a:solidFill>
                  <a:schemeClr val="bg2">
                    <a:lumMod val="10000"/>
                  </a:schemeClr>
                </a:solidFill>
                <a:latin typeface="Bebas"/>
              </a:endParaRPr>
            </a:p>
          </p:txBody>
        </p:sp>
        <p:sp>
          <p:nvSpPr>
            <p:cNvPr id="68" name="Shape 144"/>
            <p:cNvSpPr/>
            <p:nvPr/>
          </p:nvSpPr>
          <p:spPr>
            <a:xfrm rot="10800000">
              <a:off x="11943" y="173880"/>
              <a:ext cx="586285" cy="2082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9525"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lIns="20320" tIns="20320" rIns="20320" bIns="20320" numCol="1" anchor="ctr">
              <a:noAutofit/>
            </a:bodyPr>
            <a:lstStyle/>
            <a:p>
              <a:pPr defTabSz="243840">
                <a:defRPr sz="1600">
                  <a:solidFill>
                    <a:srgbClr val="FFFFFF"/>
                  </a:solidFill>
                  <a:effectLst>
                    <a:outerShdw blurRad="38100" dist="12700" dir="5400000" rotWithShape="0">
                      <a:srgbClr val="000000">
                        <a:alpha val="50000"/>
                      </a:srgbClr>
                    </a:outerShdw>
                  </a:effectLst>
                </a:defRPr>
              </a:pPr>
              <a:endParaRPr/>
            </a:p>
          </p:txBody>
        </p:sp>
        <p:sp>
          <p:nvSpPr>
            <p:cNvPr id="69" name="Shape 145"/>
            <p:cNvSpPr/>
            <p:nvPr/>
          </p:nvSpPr>
          <p:spPr>
            <a:xfrm>
              <a:off x="253935" y="719648"/>
              <a:ext cx="2091249" cy="1131089"/>
            </a:xfrm>
            <a:prstGeom prst="rect">
              <a:avLst/>
            </a:prstGeom>
            <a:noFill/>
            <a:ln w="12700" cap="flat">
              <a:noFill/>
              <a:round/>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defTabSz="2438400">
                <a:lnSpc>
                  <a:spcPct val="120000"/>
                </a:lnSpc>
                <a:buFont typeface="Helvetica"/>
                <a:defRPr sz="1200">
                  <a:solidFill>
                    <a:srgbClr val="FFFFFF"/>
                  </a:solidFill>
                  <a:uFill>
                    <a:solidFill>
                      <a:srgbClr val="000000"/>
                    </a:solidFill>
                  </a:uFill>
                  <a:latin typeface="Helvetica"/>
                  <a:ea typeface="Helvetica"/>
                  <a:cs typeface="Helvetica"/>
                  <a:sym typeface="Helvetica"/>
                </a:defRPr>
              </a:lvl1pPr>
            </a:lstStyle>
            <a:p>
              <a:r>
                <a:rPr lang="en-US" sz="1400" dirty="0">
                  <a:solidFill>
                    <a:schemeClr val="bg2">
                      <a:lumMod val="50000"/>
                    </a:schemeClr>
                  </a:solidFill>
                  <a:latin typeface="Bebas"/>
                </a:rPr>
                <a:t>Kesimpulan </a:t>
              </a:r>
              <a:r>
                <a:rPr lang="en-US" sz="1400" dirty="0" err="1">
                  <a:solidFill>
                    <a:schemeClr val="bg2">
                      <a:lumMod val="50000"/>
                    </a:schemeClr>
                  </a:solidFill>
                  <a:latin typeface="Bebas"/>
                </a:rPr>
                <a:t>dari</a:t>
              </a:r>
              <a:r>
                <a:rPr lang="en-US" sz="1400" dirty="0">
                  <a:solidFill>
                    <a:schemeClr val="bg2">
                      <a:lumMod val="50000"/>
                    </a:schemeClr>
                  </a:solidFill>
                  <a:latin typeface="Bebas"/>
                </a:rPr>
                <a:t> </a:t>
              </a:r>
              <a:r>
                <a:rPr lang="en-US" sz="1400" dirty="0" err="1">
                  <a:solidFill>
                    <a:schemeClr val="bg2">
                      <a:lumMod val="50000"/>
                    </a:schemeClr>
                  </a:solidFill>
                  <a:latin typeface="Bebas"/>
                </a:rPr>
                <a:t>hasil</a:t>
              </a:r>
              <a:r>
                <a:rPr lang="en-US" sz="1400" dirty="0">
                  <a:solidFill>
                    <a:schemeClr val="bg2">
                      <a:lumMod val="50000"/>
                    </a:schemeClr>
                  </a:solidFill>
                  <a:latin typeface="Bebas"/>
                </a:rPr>
                <a:t> </a:t>
              </a:r>
              <a:r>
                <a:rPr lang="en-US" sz="1400" dirty="0" err="1">
                  <a:solidFill>
                    <a:schemeClr val="bg2">
                      <a:lumMod val="50000"/>
                    </a:schemeClr>
                  </a:solidFill>
                  <a:latin typeface="Bebas"/>
                </a:rPr>
                <a:t>pengujian</a:t>
              </a:r>
              <a:r>
                <a:rPr lang="en-US" sz="1400" dirty="0">
                  <a:solidFill>
                    <a:schemeClr val="bg2">
                      <a:lumMod val="50000"/>
                    </a:schemeClr>
                  </a:solidFill>
                  <a:latin typeface="Bebas"/>
                </a:rPr>
                <a:t> </a:t>
              </a:r>
              <a:r>
                <a:rPr lang="en-US" sz="1400" dirty="0" err="1">
                  <a:solidFill>
                    <a:schemeClr val="bg2">
                      <a:lumMod val="50000"/>
                    </a:schemeClr>
                  </a:solidFill>
                  <a:latin typeface="Bebas"/>
                </a:rPr>
                <a:t>beserta</a:t>
              </a:r>
              <a:r>
                <a:rPr lang="en-US" sz="1400" dirty="0">
                  <a:solidFill>
                    <a:schemeClr val="bg2">
                      <a:lumMod val="50000"/>
                    </a:schemeClr>
                  </a:solidFill>
                  <a:latin typeface="Bebas"/>
                </a:rPr>
                <a:t> saran </a:t>
              </a:r>
              <a:r>
                <a:rPr lang="en-US" sz="1400" dirty="0" err="1">
                  <a:solidFill>
                    <a:schemeClr val="bg2">
                      <a:lumMod val="50000"/>
                    </a:schemeClr>
                  </a:solidFill>
                  <a:latin typeface="Bebas"/>
                </a:rPr>
                <a:t>untuk</a:t>
              </a:r>
              <a:r>
                <a:rPr lang="en-US" sz="1400" dirty="0">
                  <a:solidFill>
                    <a:schemeClr val="bg2">
                      <a:lumMod val="50000"/>
                    </a:schemeClr>
                  </a:solidFill>
                  <a:latin typeface="Bebas"/>
                </a:rPr>
                <a:t> </a:t>
              </a:r>
              <a:r>
                <a:rPr lang="en-US" sz="1400" dirty="0" err="1">
                  <a:solidFill>
                    <a:schemeClr val="bg2">
                      <a:lumMod val="50000"/>
                    </a:schemeClr>
                  </a:solidFill>
                  <a:latin typeface="Bebas"/>
                </a:rPr>
                <a:t>pengembangan</a:t>
              </a:r>
              <a:r>
                <a:rPr lang="en-US" sz="1400" dirty="0">
                  <a:solidFill>
                    <a:schemeClr val="bg2">
                      <a:lumMod val="50000"/>
                    </a:schemeClr>
                  </a:solidFill>
                  <a:latin typeface="Bebas"/>
                </a:rPr>
                <a:t> </a:t>
              </a:r>
              <a:r>
                <a:rPr lang="en-US" sz="1400" dirty="0" err="1">
                  <a:solidFill>
                    <a:schemeClr val="bg2">
                      <a:lumMod val="50000"/>
                    </a:schemeClr>
                  </a:solidFill>
                  <a:latin typeface="Bebas"/>
                </a:rPr>
                <a:t>kedepan</a:t>
              </a:r>
              <a:endParaRPr lang="en-US" sz="1400" dirty="0">
                <a:solidFill>
                  <a:schemeClr val="bg2">
                    <a:lumMod val="50000"/>
                  </a:schemeClr>
                </a:solidFill>
                <a:latin typeface="Bebas"/>
              </a:endParaRPr>
            </a:p>
          </p:txBody>
        </p:sp>
      </p:gr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2680900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6010126" y="2730766"/>
            <a:ext cx="375116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Kesimpulan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dan</a:t>
            </a:r>
            <a:r>
              <a:rPr lang="en-US" sz="48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 Saran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633188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Kesimpulan &amp; Saran</a:t>
            </a:r>
            <a:endParaRPr lang="en-US" sz="4000" dirty="0">
              <a:solidFill>
                <a:schemeClr val="bg1"/>
              </a:solidFill>
              <a:latin typeface="Bebas"/>
            </a:endParaRPr>
          </a:p>
        </p:txBody>
      </p:sp>
      <p:sp>
        <p:nvSpPr>
          <p:cNvPr id="13" name="Rectangle 12"/>
          <p:cNvSpPr/>
          <p:nvPr/>
        </p:nvSpPr>
        <p:spPr>
          <a:xfrm>
            <a:off x="475342" y="1829913"/>
            <a:ext cx="1817283" cy="400110"/>
          </a:xfrm>
          <a:prstGeom prst="rect">
            <a:avLst/>
          </a:prstGeom>
        </p:spPr>
        <p:txBody>
          <a:bodyPr wrap="square">
            <a:spAutoFit/>
          </a:bodyPr>
          <a:lstStyle/>
          <a:p>
            <a:pPr algn="just"/>
            <a:r>
              <a:rPr lang="en" sz="2000" b="1" dirty="0">
                <a:solidFill>
                  <a:schemeClr val="tx1">
                    <a:lumMod val="65000"/>
                    <a:lumOff val="35000"/>
                  </a:schemeClr>
                </a:solidFill>
                <a:latin typeface="Open Sans Light" panose="020B0306030504020204"/>
              </a:rPr>
              <a:t>Kesimpulan</a:t>
            </a:r>
            <a:endParaRPr lang="en-US" sz="20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1815548"/>
            <a:ext cx="10658095" cy="40587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475342" y="2250940"/>
            <a:ext cx="10373890" cy="3323987"/>
          </a:xfrm>
          <a:prstGeom prst="rect">
            <a:avLst/>
          </a:prstGeom>
        </p:spPr>
        <p:txBody>
          <a:bodyPr wrap="square">
            <a:spAutoFit/>
          </a:bodyPr>
          <a:lstStyle/>
          <a:p>
            <a:pPr marL="285750" indent="-285750" algn="just">
              <a:buFont typeface="Arial" panose="020B0604020202020204" pitchFamily="34" charset="0"/>
              <a:buChar char="•"/>
            </a:pPr>
            <a:r>
              <a:rPr lang="en-US" sz="1500" dirty="0" err="1">
                <a:solidFill>
                  <a:schemeClr val="bg2">
                    <a:lumMod val="25000"/>
                  </a:schemeClr>
                </a:solidFill>
                <a:latin typeface="Open Sans Light" panose="020B0306030504020204"/>
              </a:rPr>
              <a:t>Persentasi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efektifitas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paling </a:t>
            </a:r>
            <a:r>
              <a:rPr lang="en-US" sz="1500" dirty="0" err="1">
                <a:solidFill>
                  <a:schemeClr val="bg2">
                    <a:lumMod val="25000"/>
                  </a:schemeClr>
                </a:solidFill>
                <a:latin typeface="Open Sans Light" panose="020B0306030504020204"/>
              </a:rPr>
              <a:t>tinggi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60.5%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980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HS(9,8). </a:t>
            </a:r>
            <a:r>
              <a:rPr lang="en-US" sz="1500" dirty="0" err="1">
                <a:solidFill>
                  <a:schemeClr val="bg2">
                    <a:lumMod val="25000"/>
                  </a:schemeClr>
                </a:solidFill>
                <a:latin typeface="Open Sans Light" panose="020B0306030504020204"/>
              </a:rPr>
              <a:t>Persentasi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efektifitas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terus</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meningkat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err="1">
                <a:solidFill>
                  <a:schemeClr val="bg2">
                    <a:lumMod val="25000"/>
                  </a:schemeClr>
                </a:solidFill>
                <a:latin typeface="Open Sans Light" panose="020B0306030504020204"/>
              </a:rPr>
              <a:t>Akurasi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pengiriman</a:t>
            </a:r>
            <a:r>
              <a:rPr lang="en-US" sz="1500" dirty="0">
                <a:solidFill>
                  <a:schemeClr val="bg2">
                    <a:lumMod val="25000"/>
                  </a:schemeClr>
                </a:solidFill>
                <a:latin typeface="Open Sans Light" panose="020B0306030504020204"/>
              </a:rPr>
              <a:t> data ZigBee </a:t>
            </a:r>
            <a:r>
              <a:rPr lang="en-US" sz="1500" dirty="0" err="1">
                <a:solidFill>
                  <a:schemeClr val="bg2">
                    <a:lumMod val="25000"/>
                  </a:schemeClr>
                </a:solidFill>
                <a:latin typeface="Open Sans Light" panose="020B0306030504020204"/>
              </a:rPr>
              <a:t>berturut</a:t>
            </a:r>
            <a:r>
              <a:rPr lang="en-US" sz="1500" dirty="0">
                <a:solidFill>
                  <a:schemeClr val="bg2">
                    <a:lumMod val="25000"/>
                  </a:schemeClr>
                </a:solidFill>
                <a:latin typeface="Open Sans Light" panose="020B0306030504020204"/>
              </a:rPr>
              <a:t> – </a:t>
            </a:r>
            <a:r>
              <a:rPr lang="en-US" sz="1500" dirty="0" err="1">
                <a:solidFill>
                  <a:schemeClr val="bg2">
                    <a:lumMod val="25000"/>
                  </a:schemeClr>
                </a:solidFill>
                <a:latin typeface="Open Sans Light" panose="020B0306030504020204"/>
              </a:rPr>
              <a:t>turut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100% (±10 meter), 86,8% (±20 meter), dan 69,5% (±30 meter). </a:t>
            </a:r>
            <a:r>
              <a:rPr lang="en-US" sz="1500" dirty="0" err="1">
                <a:solidFill>
                  <a:schemeClr val="bg2">
                    <a:lumMod val="25000"/>
                  </a:schemeClr>
                </a:solidFill>
                <a:latin typeface="Open Sans Light" panose="020B0306030504020204"/>
              </a:rPr>
              <a:t>Sehingga</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dapat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disimpulkan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bahwa</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akurasi</a:t>
            </a:r>
            <a:r>
              <a:rPr lang="en-US" sz="1500" dirty="0">
                <a:solidFill>
                  <a:schemeClr val="bg2">
                    <a:lumMod val="25000"/>
                  </a:schemeClr>
                </a:solidFill>
                <a:latin typeface="Open Sans Light" panose="020B0306030504020204"/>
              </a:rPr>
              <a:t> ZigBee </a:t>
            </a:r>
            <a:r>
              <a:rPr lang="en-US" sz="1500" dirty="0" err="1">
                <a:solidFill>
                  <a:schemeClr val="bg2">
                    <a:lumMod val="25000"/>
                  </a:schemeClr>
                </a:solidFill>
                <a:latin typeface="Open Sans Light" panose="020B0306030504020204"/>
              </a:rPr>
              <a:t>menurun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jarak</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semakin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meningkat</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a:solidFill>
                  <a:schemeClr val="bg2">
                    <a:lumMod val="25000"/>
                  </a:schemeClr>
                </a:solidFill>
                <a:latin typeface="Open Sans Light" panose="020B0306030504020204"/>
              </a:rPr>
              <a:t>Waktu yang </a:t>
            </a:r>
            <a:r>
              <a:rPr lang="en-US" sz="1500" dirty="0" err="1">
                <a:solidFill>
                  <a:schemeClr val="bg2">
                    <a:lumMod val="25000"/>
                  </a:schemeClr>
                </a:solidFill>
                <a:latin typeface="Open Sans Light" panose="020B0306030504020204"/>
              </a:rPr>
              <a:t>dibutuhkan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untuk</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data paling </a:t>
            </a:r>
            <a:r>
              <a:rPr lang="en-US" sz="1500" dirty="0" err="1">
                <a:solidFill>
                  <a:schemeClr val="bg2">
                    <a:lumMod val="25000"/>
                  </a:schemeClr>
                </a:solidFill>
                <a:latin typeface="Open Sans Light" panose="020B0306030504020204"/>
              </a:rPr>
              <a:t>cepat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0.02948 </a:t>
            </a:r>
            <a:r>
              <a:rPr lang="en-US" sz="1500" dirty="0" err="1">
                <a:solidFill>
                  <a:schemeClr val="bg2">
                    <a:lumMod val="25000"/>
                  </a:schemeClr>
                </a:solidFill>
                <a:latin typeface="Open Sans Light" panose="020B0306030504020204"/>
              </a:rPr>
              <a:t>detik</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584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HS(8,7). Waktu </a:t>
            </a:r>
            <a:r>
              <a:rPr lang="en-US" sz="1500" dirty="0" err="1">
                <a:solidFill>
                  <a:schemeClr val="bg2">
                    <a:lumMod val="25000"/>
                  </a:schemeClr>
                </a:solidFill>
                <a:latin typeface="Open Sans Light" panose="020B0306030504020204"/>
              </a:rPr>
              <a:t>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mengalami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percepatan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sz="1500"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sz="1500" dirty="0">
                <a:solidFill>
                  <a:schemeClr val="bg2">
                    <a:lumMod val="25000"/>
                  </a:schemeClr>
                </a:solidFill>
                <a:latin typeface="Open Sans Light" panose="020B0306030504020204"/>
              </a:rPr>
              <a:t>Waktu yang </a:t>
            </a:r>
            <a:r>
              <a:rPr lang="en-US" sz="1500" dirty="0" err="1">
                <a:solidFill>
                  <a:schemeClr val="bg2">
                    <a:lumMod val="25000"/>
                  </a:schemeClr>
                </a:solidFill>
                <a:latin typeface="Open Sans Light" panose="020B0306030504020204"/>
              </a:rPr>
              <a:t>dibutuhkan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untuk</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dekompresi</a:t>
            </a:r>
            <a:r>
              <a:rPr lang="en-US" sz="1500" dirty="0">
                <a:solidFill>
                  <a:schemeClr val="bg2">
                    <a:lumMod val="25000"/>
                  </a:schemeClr>
                </a:solidFill>
                <a:latin typeface="Open Sans Light" panose="020B0306030504020204"/>
              </a:rPr>
              <a:t> data paling </a:t>
            </a:r>
            <a:r>
              <a:rPr lang="en-US" sz="1500" dirty="0" err="1">
                <a:solidFill>
                  <a:schemeClr val="bg2">
                    <a:lumMod val="25000"/>
                  </a:schemeClr>
                </a:solidFill>
                <a:latin typeface="Open Sans Light" panose="020B0306030504020204"/>
              </a:rPr>
              <a:t>cepat</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adalah</a:t>
            </a:r>
            <a:r>
              <a:rPr lang="en-US" sz="1500" dirty="0">
                <a:solidFill>
                  <a:schemeClr val="bg2">
                    <a:lumMod val="25000"/>
                  </a:schemeClr>
                </a:solidFill>
                <a:latin typeface="Open Sans Light" panose="020B0306030504020204"/>
              </a:rPr>
              <a:t> 0.011856 </a:t>
            </a:r>
            <a:r>
              <a:rPr lang="en-US" sz="1500" dirty="0" err="1">
                <a:solidFill>
                  <a:schemeClr val="bg2">
                    <a:lumMod val="25000"/>
                  </a:schemeClr>
                </a:solidFill>
                <a:latin typeface="Open Sans Light" panose="020B0306030504020204"/>
              </a:rPr>
              <a:t>detik</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panjang</a:t>
            </a:r>
            <a:r>
              <a:rPr lang="en-US" sz="1500" dirty="0">
                <a:solidFill>
                  <a:schemeClr val="bg2">
                    <a:lumMod val="25000"/>
                  </a:schemeClr>
                </a:solidFill>
                <a:latin typeface="Open Sans Light" panose="020B0306030504020204"/>
              </a:rPr>
              <a:t> data 584 </a:t>
            </a:r>
            <a:r>
              <a:rPr lang="en-US" sz="1500" dirty="0" err="1">
                <a:solidFill>
                  <a:schemeClr val="bg2">
                    <a:lumMod val="25000"/>
                  </a:schemeClr>
                </a:solidFill>
                <a:latin typeface="Open Sans Light" panose="020B0306030504020204"/>
              </a:rPr>
              <a:t>karakter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menggunakan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HS(9,8). Waktu </a:t>
            </a:r>
            <a:r>
              <a:rPr lang="en-US" sz="1500" dirty="0" err="1">
                <a:solidFill>
                  <a:schemeClr val="bg2">
                    <a:lumMod val="25000"/>
                  </a:schemeClr>
                </a:solidFill>
                <a:latin typeface="Open Sans Light" panose="020B0306030504020204"/>
              </a:rPr>
              <a:t>dekompresi</a:t>
            </a:r>
            <a:r>
              <a:rPr lang="en-US" sz="1500" dirty="0">
                <a:solidFill>
                  <a:schemeClr val="bg2">
                    <a:lumMod val="25000"/>
                  </a:schemeClr>
                </a:solidFill>
                <a:latin typeface="Open Sans Light" panose="020B0306030504020204"/>
              </a:rPr>
              <a:t> pada </a:t>
            </a:r>
            <a:r>
              <a:rPr lang="en-US" sz="1500" dirty="0" err="1">
                <a:solidFill>
                  <a:schemeClr val="bg2">
                    <a:lumMod val="25000"/>
                  </a:schemeClr>
                </a:solidFill>
                <a:latin typeface="Open Sans Light" panose="020B0306030504020204"/>
              </a:rPr>
              <a:t>masing-masing</a:t>
            </a:r>
            <a:r>
              <a:rPr lang="en-US" sz="1500" dirty="0">
                <a:solidFill>
                  <a:schemeClr val="bg2">
                    <a:lumMod val="25000"/>
                  </a:schemeClr>
                </a:solidFill>
                <a:latin typeface="Open Sans Light" panose="020B0306030504020204"/>
              </a:rPr>
              <a:t> data </a:t>
            </a:r>
            <a:r>
              <a:rPr lang="en-US" sz="1500" dirty="0" err="1">
                <a:solidFill>
                  <a:schemeClr val="bg2">
                    <a:lumMod val="25000"/>
                  </a:schemeClr>
                </a:solidFill>
                <a:latin typeface="Open Sans Light" panose="020B0306030504020204"/>
              </a:rPr>
              <a:t>sesuai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skenario</a:t>
            </a:r>
            <a:r>
              <a:rPr lang="en-US" sz="1500" dirty="0">
                <a:solidFill>
                  <a:schemeClr val="bg2">
                    <a:lumMod val="25000"/>
                  </a:schemeClr>
                </a:solidFill>
                <a:latin typeface="Open Sans Light" panose="020B0306030504020204"/>
              </a:rPr>
              <a:t> uji </a:t>
            </a:r>
            <a:r>
              <a:rPr lang="en-US" sz="1500" dirty="0" err="1">
                <a:solidFill>
                  <a:schemeClr val="bg2">
                    <a:lumMod val="25000"/>
                  </a:schemeClr>
                </a:solidFill>
                <a:latin typeface="Open Sans Light" panose="020B0306030504020204"/>
              </a:rPr>
              <a:t>coba</a:t>
            </a:r>
            <a:r>
              <a:rPr lang="en-US" sz="1500" dirty="0">
                <a:solidFill>
                  <a:schemeClr val="bg2">
                    <a:lumMod val="25000"/>
                  </a:schemeClr>
                </a:solidFill>
                <a:latin typeface="Open Sans Light" panose="020B0306030504020204"/>
              </a:rPr>
              <a:t> rata-rata </a:t>
            </a:r>
            <a:r>
              <a:rPr lang="en-US" sz="1500" dirty="0" err="1">
                <a:solidFill>
                  <a:schemeClr val="bg2">
                    <a:lumMod val="25000"/>
                  </a:schemeClr>
                </a:solidFill>
                <a:latin typeface="Open Sans Light" panose="020B0306030504020204"/>
              </a:rPr>
              <a:t>akan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mengalami</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percepatan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seiring</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dengan</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besar</a:t>
            </a:r>
            <a:r>
              <a:rPr lang="en-US" sz="1500" dirty="0">
                <a:solidFill>
                  <a:schemeClr val="bg2">
                    <a:lumMod val="25000"/>
                  </a:schemeClr>
                </a:solidFill>
                <a:latin typeface="Open Sans Light" panose="020B0306030504020204"/>
              </a:rPr>
              <a:t> </a:t>
            </a:r>
            <a:r>
              <a:rPr lang="en-US" sz="1500" dirty="0" err="1">
                <a:solidFill>
                  <a:schemeClr val="bg2">
                    <a:lumMod val="25000"/>
                  </a:schemeClr>
                </a:solidFill>
                <a:latin typeface="Open Sans Light" panose="020B0306030504020204"/>
              </a:rPr>
              <a:t>konfigurasi</a:t>
            </a:r>
            <a:r>
              <a:rPr lang="en-US" sz="1500" dirty="0">
                <a:solidFill>
                  <a:schemeClr val="bg2">
                    <a:lumMod val="25000"/>
                  </a:schemeClr>
                </a:solidFill>
                <a:latin typeface="Open Sans Light" panose="020B0306030504020204"/>
              </a:rPr>
              <a:t> yang </a:t>
            </a:r>
            <a:r>
              <a:rPr lang="en-US" sz="1500" dirty="0" err="1">
                <a:solidFill>
                  <a:schemeClr val="bg2">
                    <a:lumMod val="25000"/>
                  </a:schemeClr>
                </a:solidFill>
                <a:latin typeface="Open Sans Light" panose="020B0306030504020204"/>
              </a:rPr>
              <a:t>digunakan</a:t>
            </a:r>
            <a:r>
              <a:rPr lang="en-US" sz="1500" dirty="0">
                <a:solidFill>
                  <a:schemeClr val="bg2">
                    <a:lumMod val="25000"/>
                  </a:schemeClr>
                </a:solidFill>
                <a:latin typeface="Open Sans Light" panose="020B0306030504020204"/>
              </a:rPr>
              <a:t>.</a:t>
            </a:r>
          </a:p>
        </p:txBody>
      </p:sp>
    </p:spTree>
    <p:extLst>
      <p:ext uri="{BB962C8B-B14F-4D97-AF65-F5344CB8AC3E}">
        <p14:creationId xmlns:p14="http://schemas.microsoft.com/office/powerpoint/2010/main" val="7789230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fade">
                                      <p:cBhvr>
                                        <p:cTn id="25" dur="500"/>
                                        <p:tgtEl>
                                          <p:spTgt spid="1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fade">
                                      <p:cBhvr>
                                        <p:cTn id="30"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Kesimpulan &amp; Saran</a:t>
            </a:r>
            <a:endParaRPr lang="en-US" sz="4000" dirty="0">
              <a:solidFill>
                <a:schemeClr val="bg1"/>
              </a:solidFill>
              <a:latin typeface="Bebas"/>
            </a:endParaRPr>
          </a:p>
        </p:txBody>
      </p:sp>
      <p:sp>
        <p:nvSpPr>
          <p:cNvPr id="13" name="Rectangle 12"/>
          <p:cNvSpPr/>
          <p:nvPr/>
        </p:nvSpPr>
        <p:spPr>
          <a:xfrm>
            <a:off x="475342" y="1829913"/>
            <a:ext cx="1817283" cy="400110"/>
          </a:xfrm>
          <a:prstGeom prst="rect">
            <a:avLst/>
          </a:prstGeom>
        </p:spPr>
        <p:txBody>
          <a:bodyPr wrap="square">
            <a:spAutoFit/>
          </a:bodyPr>
          <a:lstStyle/>
          <a:p>
            <a:pPr algn="just"/>
            <a:r>
              <a:rPr lang="en" sz="2000" b="1" dirty="0">
                <a:solidFill>
                  <a:schemeClr val="tx1">
                    <a:lumMod val="65000"/>
                    <a:lumOff val="35000"/>
                  </a:schemeClr>
                </a:solidFill>
                <a:latin typeface="Open Sans Light" panose="020B0306030504020204"/>
              </a:rPr>
              <a:t>Saran</a:t>
            </a:r>
            <a:endParaRPr lang="en-US" sz="2000" b="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475343" y="1815548"/>
            <a:ext cx="10732235" cy="20768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14" name="Rectangle 13"/>
          <p:cNvSpPr/>
          <p:nvPr/>
        </p:nvSpPr>
        <p:spPr>
          <a:xfrm>
            <a:off x="605307" y="2250940"/>
            <a:ext cx="10496282" cy="1200329"/>
          </a:xfrm>
          <a:prstGeom prst="rect">
            <a:avLst/>
          </a:prstGeom>
        </p:spPr>
        <p:txBody>
          <a:bodyPr wrap="square">
            <a:spAutoFit/>
          </a:bodyPr>
          <a:lstStyle/>
          <a:p>
            <a:pPr marL="285750" indent="-285750" algn="just">
              <a:buFont typeface="Arial" panose="020B0604020202020204" pitchFamily="34" charset="0"/>
              <a:buChar char="•"/>
            </a:pPr>
            <a:r>
              <a:rPr lang="en-US" dirty="0" err="1">
                <a:solidFill>
                  <a:schemeClr val="bg2">
                    <a:lumMod val="25000"/>
                  </a:schemeClr>
                </a:solidFill>
                <a:latin typeface="Open Sans Light" panose="020B0306030504020204"/>
              </a:rPr>
              <a:t>Menambah</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jumlah</a:t>
            </a:r>
            <a:r>
              <a:rPr lang="en-US" dirty="0">
                <a:solidFill>
                  <a:schemeClr val="bg2">
                    <a:lumMod val="25000"/>
                  </a:schemeClr>
                </a:solidFill>
                <a:latin typeface="Open Sans Light" panose="020B0306030504020204"/>
              </a:rPr>
              <a:t> data </a:t>
            </a:r>
            <a:r>
              <a:rPr lang="en-US" dirty="0" err="1">
                <a:solidFill>
                  <a:schemeClr val="bg2">
                    <a:lumMod val="25000"/>
                  </a:schemeClr>
                </a:solidFill>
                <a:latin typeface="Open Sans Light" panose="020B0306030504020204"/>
              </a:rPr>
              <a:t>untuk</a:t>
            </a:r>
            <a:r>
              <a:rPr lang="en-US" dirty="0">
                <a:solidFill>
                  <a:schemeClr val="bg2">
                    <a:lumMod val="25000"/>
                  </a:schemeClr>
                </a:solidFill>
                <a:latin typeface="Open Sans Light" panose="020B0306030504020204"/>
              </a:rPr>
              <a:t> uji </a:t>
            </a:r>
            <a:r>
              <a:rPr lang="en-US" dirty="0" err="1">
                <a:solidFill>
                  <a:schemeClr val="bg2">
                    <a:lumMod val="25000"/>
                  </a:schemeClr>
                </a:solidFill>
                <a:latin typeface="Open Sans Light" panose="020B0306030504020204"/>
              </a:rPr>
              <a:t>coba</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berdasarkan</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panjang</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datanya</a:t>
            </a:r>
            <a:r>
              <a:rPr lang="en-US"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dirty="0">
              <a:solidFill>
                <a:schemeClr val="bg2">
                  <a:lumMod val="25000"/>
                </a:schemeClr>
              </a:solidFill>
              <a:latin typeface="Open Sans Light" panose="020B0306030504020204"/>
            </a:endParaRPr>
          </a:p>
          <a:p>
            <a:pPr marL="285750" indent="-285750" algn="just">
              <a:buFont typeface="Arial" panose="020B0604020202020204" pitchFamily="34" charset="0"/>
              <a:buChar char="•"/>
            </a:pPr>
            <a:r>
              <a:rPr lang="en-US" dirty="0" err="1">
                <a:solidFill>
                  <a:schemeClr val="bg2">
                    <a:lumMod val="25000"/>
                  </a:schemeClr>
                </a:solidFill>
                <a:latin typeface="Open Sans Light" panose="020B0306030504020204"/>
              </a:rPr>
              <a:t>Menambahkan</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jumlah</a:t>
            </a:r>
            <a:r>
              <a:rPr lang="en-US" dirty="0">
                <a:solidFill>
                  <a:schemeClr val="bg2">
                    <a:lumMod val="25000"/>
                  </a:schemeClr>
                </a:solidFill>
                <a:latin typeface="Open Sans Light" panose="020B0306030504020204"/>
              </a:rPr>
              <a:t> node </a:t>
            </a:r>
            <a:r>
              <a:rPr lang="en-US" dirty="0" err="1">
                <a:solidFill>
                  <a:schemeClr val="bg2">
                    <a:lumMod val="25000"/>
                  </a:schemeClr>
                </a:solidFill>
                <a:latin typeface="Open Sans Light" panose="020B0306030504020204"/>
              </a:rPr>
              <a:t>pengirim</a:t>
            </a:r>
            <a:r>
              <a:rPr lang="en-US" dirty="0">
                <a:solidFill>
                  <a:schemeClr val="bg2">
                    <a:lumMod val="25000"/>
                  </a:schemeClr>
                </a:solidFill>
                <a:latin typeface="Open Sans Light" panose="020B0306030504020204"/>
              </a:rPr>
              <a:t> </a:t>
            </a:r>
            <a:r>
              <a:rPr lang="en-US" dirty="0" err="1">
                <a:solidFill>
                  <a:schemeClr val="bg2">
                    <a:lumMod val="25000"/>
                  </a:schemeClr>
                </a:solidFill>
                <a:latin typeface="Open Sans Light" panose="020B0306030504020204"/>
              </a:rPr>
              <a:t>untuk</a:t>
            </a:r>
            <a:r>
              <a:rPr lang="en-US" dirty="0">
                <a:solidFill>
                  <a:schemeClr val="bg2">
                    <a:lumMod val="25000"/>
                  </a:schemeClr>
                </a:solidFill>
                <a:latin typeface="Open Sans Light" panose="020B0306030504020204"/>
              </a:rPr>
              <a:t> uji </a:t>
            </a:r>
            <a:r>
              <a:rPr lang="en-US" dirty="0" err="1">
                <a:solidFill>
                  <a:schemeClr val="bg2">
                    <a:lumMod val="25000"/>
                  </a:schemeClr>
                </a:solidFill>
                <a:latin typeface="Open Sans Light" panose="020B0306030504020204"/>
              </a:rPr>
              <a:t>coba</a:t>
            </a:r>
            <a:r>
              <a:rPr lang="en-US" dirty="0">
                <a:solidFill>
                  <a:schemeClr val="bg2">
                    <a:lumMod val="25000"/>
                  </a:schemeClr>
                </a:solidFill>
                <a:latin typeface="Open Sans Light" panose="020B0306030504020204"/>
              </a:rPr>
              <a:t>.</a:t>
            </a:r>
          </a:p>
          <a:p>
            <a:pPr marL="285750" indent="-285750" algn="just">
              <a:buFont typeface="Arial" panose="020B0604020202020204" pitchFamily="34" charset="0"/>
              <a:buChar char="•"/>
            </a:pPr>
            <a:endParaRPr lang="en-US" dirty="0">
              <a:solidFill>
                <a:schemeClr val="bg2">
                  <a:lumMod val="25000"/>
                </a:schemeClr>
              </a:solidFill>
              <a:latin typeface="Open Sans Light" panose="020B0306030504020204"/>
            </a:endParaRPr>
          </a:p>
        </p:txBody>
      </p:sp>
    </p:spTree>
    <p:extLst>
      <p:ext uri="{BB962C8B-B14F-4D97-AF65-F5344CB8AC3E}">
        <p14:creationId xmlns:p14="http://schemas.microsoft.com/office/powerpoint/2010/main" val="37644236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5"/>
          <p:cNvSpPr txBox="1">
            <a:spLocks noGrp="1"/>
          </p:cNvSpPr>
          <p:nvPr>
            <p:ph type="subTitle" idx="1"/>
          </p:nvPr>
        </p:nvSpPr>
        <p:spPr>
          <a:xfrm>
            <a:off x="1835692" y="3609978"/>
            <a:ext cx="8520600" cy="792600"/>
          </a:xfrm>
          <a:prstGeom prst="rect">
            <a:avLst/>
          </a:prstGeom>
        </p:spPr>
        <p:txBody>
          <a:bodyPr lIns="91425" tIns="91425" rIns="91425" bIns="91425" anchor="t" anchorCtr="0">
            <a:noAutofit/>
          </a:bodyPr>
          <a:lstStyle/>
          <a:p>
            <a:pPr lvl="0">
              <a:spcBef>
                <a:spcPts val="0"/>
              </a:spcBef>
              <a:buNone/>
            </a:pP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Terima</a:t>
            </a:r>
            <a:r>
              <a:rPr lang="en-US" b="1"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b="1" dirty="0" err="1">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Kasih</a:t>
            </a:r>
            <a:endParaRPr lang="id" sz="20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7" name="Straight Connector 6"/>
          <p:cNvCxnSpPr/>
          <p:nvPr/>
        </p:nvCxnSpPr>
        <p:spPr>
          <a:xfrm>
            <a:off x="4426527" y="4357848"/>
            <a:ext cx="3338945"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670" y="5836338"/>
            <a:ext cx="520699" cy="520699"/>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54" y="5836338"/>
            <a:ext cx="1002827" cy="54152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861" r="87118"/>
          <a:stretch/>
        </p:blipFill>
        <p:spPr>
          <a:xfrm>
            <a:off x="6680837" y="5893141"/>
            <a:ext cx="621111" cy="437392"/>
          </a:xfrm>
          <a:prstGeom prst="rect">
            <a:avLst/>
          </a:prstGeom>
        </p:spPr>
      </p:pic>
    </p:spTree>
    <p:extLst>
      <p:ext uri="{BB962C8B-B14F-4D97-AF65-F5344CB8AC3E}">
        <p14:creationId xmlns:p14="http://schemas.microsoft.com/office/powerpoint/2010/main" val="4179554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6096000" y="2861849"/>
            <a:ext cx="375116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Tambahan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7107218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369332"/>
          </a:xfrm>
          <a:prstGeom prst="rect">
            <a:avLst/>
          </a:prstGeom>
        </p:spPr>
        <p:txBody>
          <a:bodyPr wrap="square">
            <a:spAutoFit/>
          </a:bodyPr>
          <a:lstStyle/>
          <a:p>
            <a:pPr lvl="1" algn="ctr" fontAlgn="base"/>
            <a:r>
              <a:rPr lang="en-US" b="1" dirty="0" err="1">
                <a:solidFill>
                  <a:schemeClr val="bg2">
                    <a:lumMod val="25000"/>
                  </a:schemeClr>
                </a:solidFill>
                <a:latin typeface="Open Sans Light" panose="020B0306030504020204"/>
              </a:rPr>
              <a:t>Lokasi</a:t>
            </a:r>
            <a:r>
              <a:rPr lang="en-US" b="1" dirty="0">
                <a:solidFill>
                  <a:schemeClr val="bg2">
                    <a:lumMod val="25000"/>
                  </a:schemeClr>
                </a:solidFill>
                <a:latin typeface="Open Sans Light" panose="020B0306030504020204"/>
              </a:rPr>
              <a:t> Uji </a:t>
            </a:r>
            <a:r>
              <a:rPr lang="en-US" b="1" dirty="0" err="1">
                <a:solidFill>
                  <a:schemeClr val="bg2">
                    <a:lumMod val="25000"/>
                  </a:schemeClr>
                </a:solidFill>
                <a:latin typeface="Open Sans Light" panose="020B0306030504020204"/>
              </a:rPr>
              <a:t>Coba</a:t>
            </a:r>
            <a:endParaRPr lang="en-US" b="1" dirty="0">
              <a:solidFill>
                <a:schemeClr val="bg2">
                  <a:lumMod val="25000"/>
                </a:schemeClr>
              </a:solidFill>
              <a:latin typeface="Open Sans Light" panose="020B0306030504020204"/>
            </a:endParaRPr>
          </a:p>
        </p:txBody>
      </p:sp>
      <p:sp>
        <p:nvSpPr>
          <p:cNvPr id="11" name="Rectangle 10"/>
          <p:cNvSpPr/>
          <p:nvPr/>
        </p:nvSpPr>
        <p:spPr>
          <a:xfrm>
            <a:off x="1524000" y="2071191"/>
            <a:ext cx="9250017" cy="4062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18" name="Picture 17">
            <a:extLst>
              <a:ext uri="{FF2B5EF4-FFF2-40B4-BE49-F238E27FC236}">
                <a16:creationId xmlns:a16="http://schemas.microsoft.com/office/drawing/2014/main" id="{DE1CC345-020E-4851-BBE2-60B67374D8A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595" y="2383029"/>
            <a:ext cx="3917776" cy="2938137"/>
          </a:xfrm>
          <a:prstGeom prst="rect">
            <a:avLst/>
          </a:prstGeom>
          <a:noFill/>
          <a:ln>
            <a:noFill/>
          </a:ln>
        </p:spPr>
      </p:pic>
      <p:pic>
        <p:nvPicPr>
          <p:cNvPr id="21" name="Picture 20">
            <a:extLst>
              <a:ext uri="{FF2B5EF4-FFF2-40B4-BE49-F238E27FC236}">
                <a16:creationId xmlns:a16="http://schemas.microsoft.com/office/drawing/2014/main" id="{7CE8C934-D20E-42DA-B2B9-027782F44F2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195084" y="2847060"/>
            <a:ext cx="3015959" cy="2016817"/>
          </a:xfrm>
          <a:prstGeom prst="rect">
            <a:avLst/>
          </a:prstGeom>
          <a:noFill/>
          <a:ln>
            <a:noFill/>
          </a:ln>
        </p:spPr>
      </p:pic>
      <p:sp>
        <p:nvSpPr>
          <p:cNvPr id="2" name="TextBox 1">
            <a:extLst>
              <a:ext uri="{FF2B5EF4-FFF2-40B4-BE49-F238E27FC236}">
                <a16:creationId xmlns:a16="http://schemas.microsoft.com/office/drawing/2014/main" id="{4A27D333-FFE4-4FBE-85BB-4EC1178F338F}"/>
              </a:ext>
            </a:extLst>
          </p:cNvPr>
          <p:cNvSpPr txBox="1"/>
          <p:nvPr/>
        </p:nvSpPr>
        <p:spPr>
          <a:xfrm>
            <a:off x="2137626" y="5378563"/>
            <a:ext cx="3451714" cy="369332"/>
          </a:xfrm>
          <a:prstGeom prst="rect">
            <a:avLst/>
          </a:prstGeom>
          <a:noFill/>
        </p:spPr>
        <p:txBody>
          <a:bodyPr wrap="none" rtlCol="0">
            <a:spAutoFit/>
          </a:bodyPr>
          <a:lstStyle/>
          <a:p>
            <a:r>
              <a:rPr lang="en-US" dirty="0" err="1"/>
              <a:t>Lapangan</a:t>
            </a:r>
            <a:r>
              <a:rPr lang="en-US" dirty="0"/>
              <a:t> </a:t>
            </a:r>
            <a:r>
              <a:rPr lang="en-US" dirty="0" err="1"/>
              <a:t>Departemen</a:t>
            </a:r>
            <a:r>
              <a:rPr lang="en-US" dirty="0"/>
              <a:t> </a:t>
            </a:r>
            <a:r>
              <a:rPr lang="en-US" dirty="0" err="1"/>
              <a:t>Informatika</a:t>
            </a:r>
            <a:endParaRPr lang="en-US" dirty="0"/>
          </a:p>
        </p:txBody>
      </p:sp>
      <p:sp>
        <p:nvSpPr>
          <p:cNvPr id="22" name="TextBox 21">
            <a:extLst>
              <a:ext uri="{FF2B5EF4-FFF2-40B4-BE49-F238E27FC236}">
                <a16:creationId xmlns:a16="http://schemas.microsoft.com/office/drawing/2014/main" id="{2B617F57-99FC-4474-9CF8-6A9F1FA34C49}"/>
              </a:ext>
            </a:extLst>
          </p:cNvPr>
          <p:cNvSpPr txBox="1"/>
          <p:nvPr/>
        </p:nvSpPr>
        <p:spPr>
          <a:xfrm>
            <a:off x="6602662" y="5393527"/>
            <a:ext cx="4076244" cy="369332"/>
          </a:xfrm>
          <a:prstGeom prst="rect">
            <a:avLst/>
          </a:prstGeom>
          <a:noFill/>
        </p:spPr>
        <p:txBody>
          <a:bodyPr wrap="none" rtlCol="0">
            <a:spAutoFit/>
          </a:bodyPr>
          <a:lstStyle/>
          <a:p>
            <a:pPr algn="ctr"/>
            <a:r>
              <a:rPr lang="en-US" dirty="0" err="1"/>
              <a:t>Lantai</a:t>
            </a:r>
            <a:r>
              <a:rPr lang="en-US" dirty="0"/>
              <a:t> 3 Gedung </a:t>
            </a:r>
            <a:r>
              <a:rPr lang="en-US" dirty="0" err="1"/>
              <a:t>Departemen</a:t>
            </a:r>
            <a:r>
              <a:rPr lang="en-US" dirty="0"/>
              <a:t> </a:t>
            </a:r>
            <a:r>
              <a:rPr lang="en-US" dirty="0" err="1"/>
              <a:t>Informatika</a:t>
            </a:r>
            <a:endParaRPr lang="en-US" dirty="0"/>
          </a:p>
        </p:txBody>
      </p:sp>
      <p:pic>
        <p:nvPicPr>
          <p:cNvPr id="25" name="Picture 24">
            <a:extLst>
              <a:ext uri="{FF2B5EF4-FFF2-40B4-BE49-F238E27FC236}">
                <a16:creationId xmlns:a16="http://schemas.microsoft.com/office/drawing/2014/main" id="{C605E6E2-230D-4631-B1DC-9F99B917C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215061" y="2910622"/>
            <a:ext cx="2980421" cy="1854152"/>
          </a:xfrm>
          <a:prstGeom prst="rect">
            <a:avLst/>
          </a:prstGeom>
        </p:spPr>
      </p:pic>
    </p:spTree>
    <p:extLst>
      <p:ext uri="{BB962C8B-B14F-4D97-AF65-F5344CB8AC3E}">
        <p14:creationId xmlns:p14="http://schemas.microsoft.com/office/powerpoint/2010/main" val="30781771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369332"/>
          </a:xfrm>
          <a:prstGeom prst="rect">
            <a:avLst/>
          </a:prstGeom>
        </p:spPr>
        <p:txBody>
          <a:bodyPr wrap="square">
            <a:spAutoFit/>
          </a:bodyPr>
          <a:lstStyle/>
          <a:p>
            <a:pPr algn="ctr"/>
            <a:r>
              <a:rPr lang="en-US" b="1" dirty="0" err="1">
                <a:solidFill>
                  <a:schemeClr val="bg2">
                    <a:lumMod val="25000"/>
                  </a:schemeClr>
                </a:solidFill>
                <a:latin typeface="Open Sans Light" panose="020B0306030504020204"/>
              </a:rPr>
              <a:t>Rumus</a:t>
            </a:r>
            <a:r>
              <a:rPr lang="en-US" b="1" dirty="0">
                <a:solidFill>
                  <a:schemeClr val="bg2">
                    <a:lumMod val="25000"/>
                  </a:schemeClr>
                </a:solidFill>
                <a:latin typeface="Open Sans Light" panose="020B0306030504020204"/>
              </a:rPr>
              <a:t> </a:t>
            </a:r>
            <a:r>
              <a:rPr lang="en-US" b="1" dirty="0" err="1">
                <a:solidFill>
                  <a:schemeClr val="bg2">
                    <a:lumMod val="25000"/>
                  </a:schemeClr>
                </a:solidFill>
                <a:latin typeface="Open Sans Light" panose="020B0306030504020204"/>
              </a:rPr>
              <a:t>Menghitung</a:t>
            </a:r>
            <a:r>
              <a:rPr lang="en-US" b="1" dirty="0">
                <a:solidFill>
                  <a:schemeClr val="bg2">
                    <a:lumMod val="25000"/>
                  </a:schemeClr>
                </a:solidFill>
                <a:latin typeface="Open Sans Light" panose="020B0306030504020204"/>
              </a:rPr>
              <a:t> Nilai </a:t>
            </a:r>
            <a:r>
              <a:rPr lang="en-US" b="1" dirty="0" err="1">
                <a:solidFill>
                  <a:schemeClr val="bg2">
                    <a:lumMod val="25000"/>
                  </a:schemeClr>
                </a:solidFill>
                <a:latin typeface="Open Sans Light" panose="020B0306030504020204"/>
              </a:rPr>
              <a:t>Efektifitas</a:t>
            </a:r>
            <a:endParaRPr lang="en-US" b="1" dirty="0">
              <a:solidFill>
                <a:schemeClr val="bg2">
                  <a:lumMod val="25000"/>
                </a:schemeClr>
              </a:solidFill>
              <a:latin typeface="Open Sans Light" panose="020B0306030504020204"/>
            </a:endParaRPr>
          </a:p>
        </p:txBody>
      </p:sp>
      <p:sp>
        <p:nvSpPr>
          <p:cNvPr id="11" name="Rectangle 10"/>
          <p:cNvSpPr/>
          <p:nvPr/>
        </p:nvSpPr>
        <p:spPr>
          <a:xfrm>
            <a:off x="1524000" y="2151005"/>
            <a:ext cx="9250017" cy="39824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45A526A-A4C6-433F-B65F-A93C23EFA2DC}"/>
                  </a:ext>
                </a:extLst>
              </p:cNvPr>
              <p:cNvSpPr/>
              <p:nvPr/>
            </p:nvSpPr>
            <p:spPr>
              <a:xfrm>
                <a:off x="1806681" y="2908440"/>
                <a:ext cx="8684653" cy="1041119"/>
              </a:xfrm>
              <a:prstGeom prst="rect">
                <a:avLst/>
              </a:prstGeom>
            </p:spPr>
            <p:txBody>
              <a:bodyPr wrap="square">
                <a:spAutoFit/>
              </a:bodyPr>
              <a:lstStyle/>
              <a:p>
                <a:pPr indent="457200" algn="ct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indent="457200" algn="ctr"/>
                <a:r>
                  <a:rPr lang="en-US" sz="2400" dirty="0" err="1">
                    <a:latin typeface="Times New Roman" panose="02020603050405020304" pitchFamily="18" charset="0"/>
                    <a:ea typeface="Calibri" panose="020F0502020204030204" pitchFamily="34" charset="0"/>
                    <a:cs typeface="Times New Roman" panose="02020603050405020304" pitchFamily="18" charset="0"/>
                  </a:rPr>
                  <a:t>Efektifitas</a:t>
                </a:r>
                <a:r>
                  <a:rPr lang="en-US" sz="24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1−</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𝑝𝑎𝑛𝑗𝑎𝑛𝑔</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𝑑𝑎𝑡𝑎</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𝑠𝑒𝑡𝑒𝑙𝑎h</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𝑘𝑜𝑚𝑝𝑟𝑒𝑠𝑖</m:t>
                        </m:r>
                      </m:num>
                      <m:den>
                        <m:r>
                          <a:rPr lang="en-US" sz="2400" i="1">
                            <a:latin typeface="Cambria Math" panose="02040503050406030204" pitchFamily="18" charset="0"/>
                            <a:ea typeface="Calibri" panose="020F0502020204030204" pitchFamily="34" charset="0"/>
                            <a:cs typeface="Times New Roman" panose="02020603050405020304" pitchFamily="18" charset="0"/>
                          </a:rPr>
                          <m:t>𝑝𝑎𝑛𝑗𝑎𝑛𝑔</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𝑑𝑎𝑡𝑎</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𝑠𝑒𝑏𝑒𝑙𝑢𝑚</m:t>
                        </m:r>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𝑘𝑜𝑚𝑝𝑟𝑒𝑠𝑖</m:t>
                        </m:r>
                      </m:den>
                    </m:f>
                    <m:r>
                      <a:rPr lang="en-US" sz="2400" i="1">
                        <a:latin typeface="Cambria Math" panose="02040503050406030204" pitchFamily="18" charset="0"/>
                        <a:ea typeface="Calibri" panose="020F0502020204030204" pitchFamily="34" charset="0"/>
                        <a:cs typeface="Times New Roman" panose="02020603050405020304" pitchFamily="18" charset="0"/>
                      </a:rPr>
                      <m:t>×100%</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Rectangle 2">
                <a:extLst>
                  <a:ext uri="{FF2B5EF4-FFF2-40B4-BE49-F238E27FC236}">
                    <a16:creationId xmlns:a16="http://schemas.microsoft.com/office/drawing/2014/main" id="{645A526A-A4C6-433F-B65F-A93C23EFA2DC}"/>
                  </a:ext>
                </a:extLst>
              </p:cNvPr>
              <p:cNvSpPr>
                <a:spLocks noRot="1" noChangeAspect="1" noMove="1" noResize="1" noEditPoints="1" noAdjustHandles="1" noChangeArrowheads="1" noChangeShapeType="1" noTextEdit="1"/>
              </p:cNvSpPr>
              <p:nvPr/>
            </p:nvSpPr>
            <p:spPr>
              <a:xfrm>
                <a:off x="1806681" y="2908440"/>
                <a:ext cx="8684653" cy="1041119"/>
              </a:xfrm>
              <a:prstGeom prst="rect">
                <a:avLst/>
              </a:prstGeom>
              <a:blipFill>
                <a:blip r:embed="rId3"/>
                <a:stretch>
                  <a:fillRect b="-585"/>
                </a:stretch>
              </a:blipFill>
            </p:spPr>
            <p:txBody>
              <a:bodyPr/>
              <a:lstStyle/>
              <a:p>
                <a:r>
                  <a:rPr lang="en-US">
                    <a:noFill/>
                  </a:rPr>
                  <a:t> </a:t>
                </a:r>
              </a:p>
            </p:txBody>
          </p:sp>
        </mc:Fallback>
      </mc:AlternateContent>
    </p:spTree>
    <p:extLst>
      <p:ext uri="{BB962C8B-B14F-4D97-AF65-F5344CB8AC3E}">
        <p14:creationId xmlns:p14="http://schemas.microsoft.com/office/powerpoint/2010/main" val="4123326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Autofit/>
          </a:bodyPr>
          <a:lstStyle/>
          <a:p>
            <a:r>
              <a:rPr lang="en" sz="2800" dirty="0">
                <a:solidFill>
                  <a:schemeClr val="bg1"/>
                </a:solidFill>
                <a:latin typeface="Bebas"/>
              </a:rPr>
              <a:t>Uji Coba dan Evaluasi</a:t>
            </a:r>
            <a:endParaRPr lang="en-US" sz="2800" dirty="0">
              <a:solidFill>
                <a:schemeClr val="bg1"/>
              </a:solidFill>
              <a:latin typeface="Bebas"/>
            </a:endParaRPr>
          </a:p>
        </p:txBody>
      </p:sp>
      <p:sp>
        <p:nvSpPr>
          <p:cNvPr id="13" name="Rectangle 12"/>
          <p:cNvSpPr/>
          <p:nvPr/>
        </p:nvSpPr>
        <p:spPr>
          <a:xfrm>
            <a:off x="943780" y="1646442"/>
            <a:ext cx="10214737" cy="646331"/>
          </a:xfrm>
          <a:prstGeom prst="rect">
            <a:avLst/>
          </a:prstGeom>
        </p:spPr>
        <p:txBody>
          <a:bodyPr wrap="square">
            <a:spAutoFit/>
          </a:bodyPr>
          <a:lstStyle/>
          <a:p>
            <a:pPr algn="ctr"/>
            <a:r>
              <a:rPr lang="en-US" b="1" dirty="0" err="1">
                <a:latin typeface="Open Sans Light" panose="020B0306030504020204"/>
              </a:rPr>
              <a:t>Grafik</a:t>
            </a:r>
            <a:r>
              <a:rPr lang="en-US" b="1" dirty="0">
                <a:latin typeface="Open Sans Light" panose="020B0306030504020204"/>
              </a:rPr>
              <a:t> </a:t>
            </a:r>
            <a:r>
              <a:rPr lang="en-US" b="1" dirty="0" err="1">
                <a:latin typeface="Open Sans Light" panose="020B0306030504020204"/>
              </a:rPr>
              <a:t>Perbandingan</a:t>
            </a:r>
            <a:r>
              <a:rPr lang="en-US" b="1" dirty="0">
                <a:latin typeface="Open Sans Light" panose="020B0306030504020204"/>
              </a:rPr>
              <a:t> </a:t>
            </a:r>
            <a:r>
              <a:rPr lang="en-US" b="1" dirty="0" err="1">
                <a:latin typeface="Open Sans Light" panose="020B0306030504020204"/>
              </a:rPr>
              <a:t>Akurasi</a:t>
            </a:r>
            <a:r>
              <a:rPr lang="en-US" b="1" dirty="0">
                <a:latin typeface="Open Sans Light" panose="020B0306030504020204"/>
              </a:rPr>
              <a:t> </a:t>
            </a:r>
            <a:r>
              <a:rPr lang="en-US" b="1" dirty="0" err="1">
                <a:latin typeface="Open Sans Light" panose="020B0306030504020204"/>
              </a:rPr>
              <a:t>Pengiriman</a:t>
            </a:r>
            <a:r>
              <a:rPr lang="en-US" b="1" dirty="0">
                <a:latin typeface="Open Sans Light" panose="020B0306030504020204"/>
              </a:rPr>
              <a:t> Data ZigBee pada </a:t>
            </a:r>
            <a:r>
              <a:rPr lang="en-US" b="1" dirty="0" err="1">
                <a:latin typeface="Open Sans Light" panose="020B0306030504020204"/>
              </a:rPr>
              <a:t>Jaringan</a:t>
            </a:r>
            <a:r>
              <a:rPr lang="en-US" b="1" dirty="0">
                <a:latin typeface="Open Sans Light" panose="020B0306030504020204"/>
              </a:rPr>
              <a:t> Single Hop </a:t>
            </a:r>
            <a:r>
              <a:rPr lang="en-US" b="1" dirty="0" err="1">
                <a:latin typeface="Open Sans Light" panose="020B0306030504020204"/>
              </a:rPr>
              <a:t>dengan</a:t>
            </a:r>
            <a:r>
              <a:rPr lang="en-US" b="1" dirty="0">
                <a:latin typeface="Open Sans Light" panose="020B0306030504020204"/>
              </a:rPr>
              <a:t> </a:t>
            </a:r>
            <a:r>
              <a:rPr lang="en-US" b="1" dirty="0" err="1">
                <a:latin typeface="Open Sans Light" panose="020B0306030504020204"/>
              </a:rPr>
              <a:t>Jaringan</a:t>
            </a:r>
            <a:r>
              <a:rPr lang="en-US" b="1" dirty="0">
                <a:latin typeface="Open Sans Light" panose="020B0306030504020204"/>
              </a:rPr>
              <a:t> Multi Hop</a:t>
            </a:r>
          </a:p>
        </p:txBody>
      </p:sp>
      <p:sp>
        <p:nvSpPr>
          <p:cNvPr id="11" name="Rectangle 10"/>
          <p:cNvSpPr/>
          <p:nvPr/>
        </p:nvSpPr>
        <p:spPr>
          <a:xfrm>
            <a:off x="1524000" y="2524259"/>
            <a:ext cx="9250017" cy="36091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graphicFrame>
        <p:nvGraphicFramePr>
          <p:cNvPr id="20" name="Chart 19">
            <a:extLst>
              <a:ext uri="{FF2B5EF4-FFF2-40B4-BE49-F238E27FC236}">
                <a16:creationId xmlns:a16="http://schemas.microsoft.com/office/drawing/2014/main" id="{650DC72A-11E5-440D-B073-81356412A110}"/>
              </a:ext>
            </a:extLst>
          </p:cNvPr>
          <p:cNvGraphicFramePr/>
          <p:nvPr>
            <p:extLst>
              <p:ext uri="{D42A27DB-BD31-4B8C-83A1-F6EECF244321}">
                <p14:modId xmlns:p14="http://schemas.microsoft.com/office/powerpoint/2010/main" val="3151797996"/>
              </p:ext>
            </p:extLst>
          </p:nvPr>
        </p:nvGraphicFramePr>
        <p:xfrm>
          <a:off x="3940935" y="2691685"/>
          <a:ext cx="4597757" cy="33356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85016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5043" y="-106018"/>
            <a:ext cx="3273287" cy="6858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
        <p:nvSpPr>
          <p:cNvPr id="9" name="Shape 178"/>
          <p:cNvSpPr/>
          <p:nvPr/>
        </p:nvSpPr>
        <p:spPr>
          <a:xfrm rot="18900000">
            <a:off x="4880227" y="3268353"/>
            <a:ext cx="369148" cy="369148"/>
          </a:xfrm>
          <a:prstGeom prst="rect">
            <a:avLst/>
          </a:prstGeom>
          <a:solidFill>
            <a:srgbClr val="55E6FC"/>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0" name="Shape 179"/>
          <p:cNvSpPr/>
          <p:nvPr/>
        </p:nvSpPr>
        <p:spPr>
          <a:xfrm rot="18900000">
            <a:off x="5141254" y="3007327"/>
            <a:ext cx="369148" cy="369148"/>
          </a:xfrm>
          <a:prstGeom prst="rect">
            <a:avLst/>
          </a:prstGeom>
          <a:solidFill>
            <a:srgbClr val="0192A6"/>
          </a:solidFill>
          <a:ln w="12700">
            <a:miter lim="400000"/>
          </a:ln>
        </p:spPr>
        <p:txBody>
          <a:bodyPr lIns="27093" tIns="27093" rIns="27093" bIns="27093" anchor="ctr"/>
          <a:lstStyle/>
          <a:p>
            <a:pPr defTabSz="243840">
              <a:defRPr sz="1600">
                <a:solidFill>
                  <a:srgbClr val="C42115"/>
                </a:solidFill>
                <a:effectLst>
                  <a:outerShdw blurRad="38100" dist="12700" dir="5400000" rotWithShape="0">
                    <a:srgbClr val="000000">
                      <a:alpha val="50000"/>
                    </a:srgbClr>
                  </a:outerShdw>
                </a:effectLst>
              </a:defRPr>
            </a:pPr>
            <a:endParaRPr/>
          </a:p>
        </p:txBody>
      </p:sp>
      <p:sp>
        <p:nvSpPr>
          <p:cNvPr id="11" name="Shape 180"/>
          <p:cNvSpPr/>
          <p:nvPr/>
        </p:nvSpPr>
        <p:spPr>
          <a:xfrm rot="18900000">
            <a:off x="5141254" y="3529380"/>
            <a:ext cx="369148" cy="369148"/>
          </a:xfrm>
          <a:prstGeom prst="rect">
            <a:avLst/>
          </a:prstGeom>
          <a:solidFill>
            <a:srgbClr val="00D3ED"/>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2" name="Shape 181"/>
          <p:cNvSpPr/>
          <p:nvPr/>
        </p:nvSpPr>
        <p:spPr>
          <a:xfrm rot="18900000">
            <a:off x="5402280" y="3268353"/>
            <a:ext cx="369148" cy="369148"/>
          </a:xfrm>
          <a:prstGeom prst="rect">
            <a:avLst/>
          </a:prstGeom>
          <a:solidFill>
            <a:srgbClr val="02BCD2"/>
          </a:solidFill>
          <a:ln w="12700">
            <a:solidFill>
              <a:srgbClr val="000000">
                <a:alpha val="0"/>
              </a:srgbClr>
            </a:solidFill>
            <a:miter lim="400000"/>
          </a:ln>
        </p:spPr>
        <p:txBody>
          <a:bodyPr lIns="27093" tIns="27093" rIns="27093" bIns="27093" anchor="ctr"/>
          <a:lstStyle/>
          <a:p>
            <a:pPr defTabSz="584200">
              <a:defRPr sz="2800">
                <a:solidFill>
                  <a:srgbClr val="FFFFFF"/>
                </a:solidFill>
                <a:effectLst>
                  <a:outerShdw blurRad="38100" dist="12700" dir="5400000" rotWithShape="0">
                    <a:srgbClr val="000000">
                      <a:alpha val="50000"/>
                    </a:srgbClr>
                  </a:outerShdw>
                </a:effectLst>
              </a:defRPr>
            </a:pPr>
            <a:endParaRPr/>
          </a:p>
        </p:txBody>
      </p:sp>
      <p:sp>
        <p:nvSpPr>
          <p:cNvPr id="13" name="Shape 55"/>
          <p:cNvSpPr txBox="1">
            <a:spLocks/>
          </p:cNvSpPr>
          <p:nvPr/>
        </p:nvSpPr>
        <p:spPr>
          <a:xfrm>
            <a:off x="5996874" y="3052717"/>
            <a:ext cx="3938284" cy="922265"/>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None/>
            </a:pPr>
            <a:r>
              <a:rPr lang="en-US" sz="4800" b="1" dirty="0" err="1">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Pendahuluan</a:t>
            </a:r>
            <a:endParaRPr lang="id" sz="40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489727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iterate type="lt">
                                    <p:tmAbs val="0"/>
                                  </p:iterate>
                                  <p:childTnLst>
                                    <p:set>
                                      <p:cBhvr>
                                        <p:cTn id="11" fill="hold"/>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type="lt">
                                    <p:tmAbs val="0"/>
                                  </p:iterate>
                                  <p:childTnLst>
                                    <p:set>
                                      <p:cBhvr>
                                        <p:cTn id="16" fill="hold"/>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type="lt">
                                    <p:tmAbs val="0"/>
                                  </p:iterate>
                                  <p:childTnLst>
                                    <p:set>
                                      <p:cBhvr>
                                        <p:cTn id="21" fill="hold"/>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1+#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1" grpId="0" animBg="1" advAuto="0"/>
      <p:bldP spid="12" grpId="0" animBg="1" advAuto="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310796" y="2076761"/>
            <a:ext cx="6752614" cy="2585323"/>
          </a:xfrm>
          <a:prstGeom prst="rect">
            <a:avLst/>
          </a:prstGeom>
        </p:spPr>
        <p:txBody>
          <a:bodyPr wrap="square">
            <a:spAutoFit/>
          </a:bodyPr>
          <a:lstStyle/>
          <a:p>
            <a:pPr algn="just"/>
            <a:endParaRPr lang="en-US" sz="2400" dirty="0">
              <a:solidFill>
                <a:schemeClr val="bg2">
                  <a:lumMod val="25000"/>
                </a:schemeClr>
              </a:solidFill>
              <a:latin typeface="Open Sans Light" panose="020B0306030504020204"/>
            </a:endParaRPr>
          </a:p>
          <a:p>
            <a:pPr algn="just"/>
            <a:r>
              <a:rPr lang="en-US" sz="2400" dirty="0" err="1">
                <a:solidFill>
                  <a:schemeClr val="bg2">
                    <a:lumMod val="25000"/>
                  </a:schemeClr>
                </a:solidFill>
                <a:latin typeface="Open Sans Light" panose="020B0306030504020204"/>
              </a:rPr>
              <a:t>Berdasarkan</a:t>
            </a:r>
            <a:r>
              <a:rPr lang="en-US" sz="2400" dirty="0">
                <a:solidFill>
                  <a:schemeClr val="bg2">
                    <a:lumMod val="25000"/>
                  </a:schemeClr>
                </a:solidFill>
                <a:latin typeface="Open Sans Light" panose="020B0306030504020204"/>
              </a:rPr>
              <a:t> research </a:t>
            </a:r>
            <a:r>
              <a:rPr lang="en-US" sz="2400" dirty="0" err="1">
                <a:solidFill>
                  <a:schemeClr val="bg2">
                    <a:lumMod val="25000"/>
                  </a:schemeClr>
                </a:solidFill>
                <a:latin typeface="Open Sans Light" panose="020B0306030504020204"/>
              </a:rPr>
              <a:t>dari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IDTechEx</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diprediksi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bahwa</a:t>
            </a:r>
            <a:r>
              <a:rPr lang="en-US" sz="2400" dirty="0">
                <a:solidFill>
                  <a:schemeClr val="bg2">
                    <a:lumMod val="25000"/>
                  </a:schemeClr>
                </a:solidFill>
                <a:latin typeface="Open Sans Light" panose="020B0306030504020204"/>
              </a:rPr>
              <a:t> pasar WSN </a:t>
            </a:r>
            <a:r>
              <a:rPr lang="en-US" sz="2400" dirty="0" err="1">
                <a:solidFill>
                  <a:schemeClr val="bg2">
                    <a:lumMod val="25000"/>
                  </a:schemeClr>
                </a:solidFill>
                <a:latin typeface="Open Sans Light" panose="020B0306030504020204"/>
              </a:rPr>
              <a:t>akan</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mengalami</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pertumbuhan</a:t>
            </a:r>
            <a:r>
              <a:rPr lang="en-US" sz="2400" dirty="0">
                <a:solidFill>
                  <a:schemeClr val="bg2">
                    <a:lumMod val="25000"/>
                  </a:schemeClr>
                </a:solidFill>
                <a:latin typeface="Open Sans Light" panose="020B0306030504020204"/>
              </a:rPr>
              <a:t> </a:t>
            </a:r>
            <a:r>
              <a:rPr lang="en-US" sz="2400" dirty="0" err="1">
                <a:solidFill>
                  <a:schemeClr val="bg2">
                    <a:lumMod val="25000"/>
                  </a:schemeClr>
                </a:solidFill>
                <a:latin typeface="Open Sans Light" panose="020B0306030504020204"/>
              </a:rPr>
              <a:t>menjadi</a:t>
            </a:r>
            <a:r>
              <a:rPr lang="en-US" sz="2400" dirty="0">
                <a:solidFill>
                  <a:schemeClr val="bg2">
                    <a:lumMod val="25000"/>
                  </a:schemeClr>
                </a:solidFill>
                <a:latin typeface="Open Sans Light" panose="020B0306030504020204"/>
              </a:rPr>
              <a:t> $ 1,8 </a:t>
            </a:r>
            <a:r>
              <a:rPr lang="en-US" sz="2400" dirty="0" err="1">
                <a:solidFill>
                  <a:schemeClr val="bg2">
                    <a:lumMod val="25000"/>
                  </a:schemeClr>
                </a:solidFill>
                <a:latin typeface="Open Sans Light" panose="020B0306030504020204"/>
              </a:rPr>
              <a:t>miliar</a:t>
            </a:r>
            <a:r>
              <a:rPr lang="en-US" sz="2400" dirty="0">
                <a:solidFill>
                  <a:schemeClr val="bg2">
                    <a:lumMod val="25000"/>
                  </a:schemeClr>
                </a:solidFill>
                <a:latin typeface="Open Sans Light" panose="020B0306030504020204"/>
              </a:rPr>
              <a:t> pada </a:t>
            </a:r>
            <a:r>
              <a:rPr lang="en-US" sz="2400" dirty="0" err="1">
                <a:solidFill>
                  <a:schemeClr val="bg2">
                    <a:lumMod val="25000"/>
                  </a:schemeClr>
                </a:solidFill>
                <a:latin typeface="Open Sans Light" panose="020B0306030504020204"/>
              </a:rPr>
              <a:t>tahun</a:t>
            </a:r>
            <a:r>
              <a:rPr lang="en-US" sz="2400" dirty="0">
                <a:solidFill>
                  <a:schemeClr val="bg2">
                    <a:lumMod val="25000"/>
                  </a:schemeClr>
                </a:solidFill>
                <a:latin typeface="Open Sans Light" panose="020B0306030504020204"/>
              </a:rPr>
              <a:t> 2024.</a:t>
            </a:r>
          </a:p>
          <a:p>
            <a:pPr algn="just"/>
            <a:endParaRPr lang="en-US" sz="2400" dirty="0">
              <a:solidFill>
                <a:schemeClr val="bg2">
                  <a:lumMod val="25000"/>
                </a:schemeClr>
              </a:solidFill>
              <a:latin typeface="Open Sans Light" panose="020B0306030504020204"/>
            </a:endParaRPr>
          </a:p>
          <a:p>
            <a:pPr algn="just"/>
            <a:r>
              <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a:t>
            </a:r>
            <a:r>
              <a:rPr lang="en-US" dirty="0" err="1">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Sumber</a:t>
            </a:r>
            <a:r>
              <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rPr>
              <a:t> : </a:t>
            </a:r>
            <a:r>
              <a:rPr lang="id-ID" dirty="0"/>
              <a:t>https://www.idtechex.com</a:t>
            </a:r>
            <a:r>
              <a:rPr lang="en-US" dirty="0">
                <a:solidFill>
                  <a:schemeClr val="bg2">
                    <a:lumMod val="25000"/>
                  </a:schemeClr>
                </a:solidFill>
                <a:latin typeface="Open Sans Light" panose="020B0306030504020204"/>
              </a:rPr>
              <a:t>)</a:t>
            </a:r>
            <a:endParaRPr lang="en-US" dirty="0">
              <a:solidFill>
                <a:schemeClr val="bg2">
                  <a:lumMod val="2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310795" y="1855303"/>
            <a:ext cx="6752615" cy="31205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957" y="2842820"/>
            <a:ext cx="4628074" cy="30869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8532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5176787" y="2492427"/>
            <a:ext cx="5968291" cy="1754326"/>
          </a:xfrm>
          <a:prstGeom prst="rect">
            <a:avLst/>
          </a:prstGeom>
        </p:spPr>
        <p:txBody>
          <a:bodyPr wrap="square">
            <a:spAutoFit/>
          </a:bodyPr>
          <a:lstStyle/>
          <a:p>
            <a:pPr algn="ctr"/>
            <a:r>
              <a:rPr lang="id-ID" dirty="0">
                <a:latin typeface="Open Sans Light" panose="020B0306030504020204"/>
              </a:rPr>
              <a:t>Terdapat banyak permasalahan dan tantangan yang harus dihadapi dalam WSN untuk meningkatkan efisiensi, kelayakan dan manfaat. Tantang tersebut dapat dikategorikan kedalam empat kategori, yaitu efisiensi daya, pengumpulan data, jaringan dan strategi penyebaran</a:t>
            </a:r>
            <a:endParaRPr lang="en-US" sz="2400"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5015072" y="1993526"/>
            <a:ext cx="6130006" cy="23066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799"/>
          <a:stretch/>
        </p:blipFill>
        <p:spPr>
          <a:xfrm>
            <a:off x="583095" y="2517061"/>
            <a:ext cx="4214191" cy="33780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841527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Latar Belakang</a:t>
            </a:r>
            <a:endParaRPr lang="en-US" sz="4000" dirty="0">
              <a:solidFill>
                <a:schemeClr val="bg1"/>
              </a:solidFill>
              <a:latin typeface="Bebas"/>
            </a:endParaRPr>
          </a:p>
        </p:txBody>
      </p:sp>
      <p:sp>
        <p:nvSpPr>
          <p:cNvPr id="13" name="Rectangle 12"/>
          <p:cNvSpPr/>
          <p:nvPr/>
        </p:nvSpPr>
        <p:spPr>
          <a:xfrm>
            <a:off x="2305877" y="3000257"/>
            <a:ext cx="7320013" cy="646331"/>
          </a:xfrm>
          <a:prstGeom prst="rect">
            <a:avLst/>
          </a:prstGeom>
        </p:spPr>
        <p:txBody>
          <a:bodyPr wrap="square">
            <a:spAutoFit/>
          </a:bodyPr>
          <a:lstStyle/>
          <a:p>
            <a:pPr algn="just"/>
            <a:r>
              <a:rPr lang="en-US" dirty="0">
                <a:latin typeface="Open Sans Light" panose="020B0306030504020204"/>
              </a:rPr>
              <a:t>D</a:t>
            </a:r>
            <a:r>
              <a:rPr lang="id-ID" dirty="0">
                <a:latin typeface="Open Sans Light" panose="020B0306030504020204"/>
              </a:rPr>
              <a:t>ibutuhkan suatu managemen pengunaan paket yang baik untuk menghindari terjadinya buffer overflows</a:t>
            </a:r>
            <a:r>
              <a:rPr lang="en-US" dirty="0">
                <a:latin typeface="Open Sans Light" panose="020B0306030504020204"/>
              </a:rPr>
              <a:t> pada </a:t>
            </a:r>
            <a:r>
              <a:rPr lang="en-US" dirty="0" err="1">
                <a:latin typeface="Open Sans Light" panose="020B0306030504020204"/>
              </a:rPr>
              <a:t>saat</a:t>
            </a:r>
            <a:r>
              <a:rPr lang="en-US" dirty="0">
                <a:latin typeface="Open Sans Light" panose="020B0306030504020204"/>
              </a:rPr>
              <a:t> </a:t>
            </a:r>
            <a:r>
              <a:rPr lang="en-US" dirty="0" err="1">
                <a:latin typeface="Open Sans Light" panose="020B0306030504020204"/>
              </a:rPr>
              <a:t>pengiriman</a:t>
            </a:r>
            <a:r>
              <a:rPr lang="en-US" dirty="0">
                <a:latin typeface="Open Sans Light" panose="020B0306030504020204"/>
              </a:rPr>
              <a:t> data</a:t>
            </a:r>
            <a:endParaRPr lang="en-US" sz="2800" i="1" dirty="0">
              <a:solidFill>
                <a:schemeClr val="tx1">
                  <a:lumMod val="65000"/>
                  <a:lumOff val="35000"/>
                </a:schemeClr>
              </a:solidFill>
              <a:latin typeface="Open Sans Light" panose="020B0306030504020204"/>
              <a:ea typeface="Open Sans Light" panose="020B0306030504020204" pitchFamily="34" charset="0"/>
              <a:cs typeface="Open Sans Light" panose="020B0306030504020204" pitchFamily="34" charset="0"/>
            </a:endParaRPr>
          </a:p>
        </p:txBody>
      </p:sp>
      <p:sp>
        <p:nvSpPr>
          <p:cNvPr id="11" name="Rectangle 10"/>
          <p:cNvSpPr/>
          <p:nvPr/>
        </p:nvSpPr>
        <p:spPr>
          <a:xfrm>
            <a:off x="1855304" y="2778355"/>
            <a:ext cx="8176592" cy="1828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23743004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Rumusan Masalah</a:t>
            </a:r>
            <a:endParaRPr lang="en-US" sz="4000" dirty="0">
              <a:solidFill>
                <a:schemeClr val="bg1"/>
              </a:solidFill>
              <a:latin typeface="Bebas"/>
            </a:endParaRPr>
          </a:p>
        </p:txBody>
      </p:sp>
      <p:sp>
        <p:nvSpPr>
          <p:cNvPr id="13" name="Rectangle 12"/>
          <p:cNvSpPr/>
          <p:nvPr/>
        </p:nvSpPr>
        <p:spPr>
          <a:xfrm>
            <a:off x="1705232" y="1903996"/>
            <a:ext cx="8808042" cy="1754326"/>
          </a:xfrm>
          <a:prstGeom prst="rect">
            <a:avLst/>
          </a:prstGeom>
        </p:spPr>
        <p:txBody>
          <a:bodyPr wrap="square">
            <a:spAutoFit/>
          </a:bodyPr>
          <a:lstStyle/>
          <a:p>
            <a:pPr marL="342900" indent="-342900" algn="just">
              <a:buFont typeface="+mj-lt"/>
              <a:buAutoNum type="arabicPeriod"/>
            </a:pPr>
            <a:r>
              <a:rPr lang="id-ID" dirty="0">
                <a:latin typeface="Open Sans Light" panose="020B0306030504020204"/>
              </a:rPr>
              <a:t>Bagaimana cara menentukan level kompresi data?</a:t>
            </a:r>
            <a:endParaRPr lang="en-US" dirty="0">
              <a:latin typeface="Open Sans Light" panose="020B0306030504020204"/>
            </a:endParaRPr>
          </a:p>
          <a:p>
            <a:pPr marL="342900" indent="-342900" algn="just">
              <a:buFont typeface="+mj-lt"/>
              <a:buAutoNum type="arabicPeriod"/>
            </a:pPr>
            <a:endParaRPr lang="en-US" dirty="0">
              <a:latin typeface="Open Sans Light" panose="020B0306030504020204"/>
            </a:endParaRPr>
          </a:p>
          <a:p>
            <a:pPr marL="342900" indent="-342900" algn="just">
              <a:buFont typeface="+mj-lt"/>
              <a:buAutoNum type="arabicPeriod"/>
            </a:pPr>
            <a:r>
              <a:rPr lang="id-ID" dirty="0">
                <a:latin typeface="Open Sans Light" panose="020B0306030504020204"/>
              </a:rPr>
              <a:t>Bagaimana metode yang digunakan dalam pengiriman data pada protocol ZigBee?</a:t>
            </a:r>
            <a:endParaRPr lang="en-US" dirty="0">
              <a:latin typeface="Open Sans Light" panose="020B0306030504020204"/>
            </a:endParaRPr>
          </a:p>
          <a:p>
            <a:pPr marL="342900" indent="-342900" algn="just">
              <a:buFont typeface="+mj-lt"/>
              <a:buAutoNum type="arabicPeriod"/>
            </a:pPr>
            <a:endParaRPr lang="en-US" dirty="0">
              <a:latin typeface="Open Sans Light" panose="020B0306030504020204"/>
            </a:endParaRPr>
          </a:p>
          <a:p>
            <a:pPr marL="342900" indent="-342900" algn="just">
              <a:buFont typeface="+mj-lt"/>
              <a:buAutoNum type="arabicPeriod"/>
            </a:pPr>
            <a:r>
              <a:rPr lang="en-US" dirty="0" err="1">
                <a:latin typeface="Open Sans Light" panose="020B0306030504020204"/>
              </a:rPr>
              <a:t>Bagaimana</a:t>
            </a:r>
            <a:r>
              <a:rPr lang="en-US" dirty="0">
                <a:latin typeface="Open Sans Light" panose="020B0306030504020204"/>
              </a:rPr>
              <a:t> </a:t>
            </a:r>
            <a:r>
              <a:rPr lang="en-US" dirty="0" err="1">
                <a:latin typeface="Open Sans Light" panose="020B0306030504020204"/>
              </a:rPr>
              <a:t>tingkat</a:t>
            </a:r>
            <a:r>
              <a:rPr lang="en-US" dirty="0">
                <a:latin typeface="Open Sans Light" panose="020B0306030504020204"/>
              </a:rPr>
              <a:t> </a:t>
            </a:r>
            <a:r>
              <a:rPr lang="en-US" dirty="0" err="1">
                <a:latin typeface="Open Sans Light" panose="020B0306030504020204"/>
              </a:rPr>
              <a:t>efisiensi</a:t>
            </a:r>
            <a:r>
              <a:rPr lang="en-US" dirty="0">
                <a:latin typeface="Open Sans Light" panose="020B0306030504020204"/>
              </a:rPr>
              <a:t> </a:t>
            </a:r>
            <a:r>
              <a:rPr lang="en-US" dirty="0" err="1">
                <a:latin typeface="Open Sans Light" panose="020B0306030504020204"/>
              </a:rPr>
              <a:t>dari</a:t>
            </a:r>
            <a:r>
              <a:rPr lang="en-US" dirty="0">
                <a:latin typeface="Open Sans Light" panose="020B0306030504020204"/>
              </a:rPr>
              <a:t> </a:t>
            </a:r>
            <a:r>
              <a:rPr lang="en-US" dirty="0" err="1">
                <a:latin typeface="Open Sans Light" panose="020B0306030504020204"/>
              </a:rPr>
              <a:t>sistem</a:t>
            </a:r>
            <a:r>
              <a:rPr lang="en-US" dirty="0">
                <a:latin typeface="Open Sans Light" panose="020B0306030504020204"/>
              </a:rPr>
              <a:t> yang </a:t>
            </a:r>
            <a:r>
              <a:rPr lang="en-US" dirty="0" err="1">
                <a:latin typeface="Open Sans Light" panose="020B0306030504020204"/>
              </a:rPr>
              <a:t>dibangun</a:t>
            </a:r>
            <a:r>
              <a:rPr lang="en-US" dirty="0">
                <a:latin typeface="Open Sans Light" panose="020B0306030504020204"/>
              </a:rPr>
              <a:t> </a:t>
            </a:r>
            <a:r>
              <a:rPr lang="en-US" dirty="0" err="1">
                <a:latin typeface="Open Sans Light" panose="020B0306030504020204"/>
              </a:rPr>
              <a:t>dapat</a:t>
            </a:r>
            <a:r>
              <a:rPr lang="en-US" dirty="0">
                <a:latin typeface="Open Sans Light" panose="020B0306030504020204"/>
              </a:rPr>
              <a:t> </a:t>
            </a:r>
            <a:r>
              <a:rPr lang="en-US" dirty="0" err="1">
                <a:latin typeface="Open Sans Light" panose="020B0306030504020204"/>
              </a:rPr>
              <a:t>diukur</a:t>
            </a:r>
            <a:r>
              <a:rPr lang="en-US" dirty="0">
                <a:latin typeface="Open Sans Light" panose="020B0306030504020204"/>
              </a:rPr>
              <a:t>?</a:t>
            </a:r>
          </a:p>
        </p:txBody>
      </p:sp>
      <p:sp>
        <p:nvSpPr>
          <p:cNvPr id="11" name="Rectangle 10"/>
          <p:cNvSpPr/>
          <p:nvPr/>
        </p:nvSpPr>
        <p:spPr>
          <a:xfrm>
            <a:off x="1484244" y="1789043"/>
            <a:ext cx="9250018" cy="3875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Implementasi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Kompresi</a:t>
            </a:r>
            <a:r>
              <a:rPr lang="en-US" sz="1400" b="1" i="1" dirty="0">
                <a:solidFill>
                  <a:schemeClr val="bg1">
                    <a:lumMod val="95000"/>
                  </a:schemeClr>
                </a:solidFill>
                <a:latin typeface="Open Sans Light" panose="020B0306030504020204"/>
              </a:rPr>
              <a:t> Adaptive </a:t>
            </a:r>
            <a:r>
              <a:rPr lang="en-US" sz="1400" b="1" i="1" dirty="0" err="1">
                <a:solidFill>
                  <a:schemeClr val="bg1">
                    <a:lumMod val="95000"/>
                  </a:schemeClr>
                </a:solidFill>
                <a:latin typeface="Open Sans Light" panose="020B0306030504020204"/>
              </a:rPr>
              <a:t>Menggunakan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Metode</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Heatshrink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Untuk</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Pengiriman</a:t>
            </a:r>
            <a:r>
              <a:rPr lang="en-US" sz="1400" b="1" i="1" dirty="0">
                <a:solidFill>
                  <a:schemeClr val="bg1">
                    <a:lumMod val="95000"/>
                  </a:schemeClr>
                </a:solidFill>
                <a:latin typeface="Open Sans Light" panose="020B0306030504020204"/>
              </a:rPr>
              <a:t> Data pada Wireless Sensor Network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41671005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248400"/>
            <a:ext cx="12192000" cy="609600"/>
          </a:xfrm>
          <a:prstGeom prst="rect">
            <a:avLst/>
          </a:prstGeom>
          <a:gradFill flip="none" rotWithShape="1">
            <a:gsLst>
              <a:gs pos="0">
                <a:srgbClr val="00CCFF"/>
              </a:gs>
              <a:gs pos="100000">
                <a:srgbClr val="00999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 y="6359237"/>
            <a:ext cx="12191999" cy="69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 y="653143"/>
            <a:ext cx="4611759" cy="858068"/>
          </a:xfrm>
          <a:solidFill>
            <a:srgbClr val="008080"/>
          </a:solidFill>
          <a:effectLst>
            <a:outerShdw blurRad="50800" dist="38100" dir="2700000" algn="tl" rotWithShape="0">
              <a:prstClr val="black">
                <a:alpha val="40000"/>
              </a:prstClr>
            </a:outerShdw>
          </a:effectLst>
        </p:spPr>
        <p:txBody>
          <a:bodyPr>
            <a:normAutofit/>
          </a:bodyPr>
          <a:lstStyle/>
          <a:p>
            <a:r>
              <a:rPr lang="en" sz="4000" dirty="0">
                <a:solidFill>
                  <a:schemeClr val="bg1"/>
                </a:solidFill>
                <a:latin typeface="Bebas"/>
              </a:rPr>
              <a:t>Batasan Masalah</a:t>
            </a:r>
            <a:endParaRPr lang="en-US" sz="4000" dirty="0">
              <a:solidFill>
                <a:schemeClr val="bg1"/>
              </a:solidFill>
              <a:latin typeface="Bebas"/>
            </a:endParaRPr>
          </a:p>
        </p:txBody>
      </p:sp>
      <p:sp>
        <p:nvSpPr>
          <p:cNvPr id="13" name="Rectangle 12"/>
          <p:cNvSpPr/>
          <p:nvPr/>
        </p:nvSpPr>
        <p:spPr>
          <a:xfrm>
            <a:off x="1717970" y="1951672"/>
            <a:ext cx="8756059" cy="2308324"/>
          </a:xfrm>
          <a:prstGeom prst="rect">
            <a:avLst/>
          </a:prstGeom>
        </p:spPr>
        <p:txBody>
          <a:bodyPr wrap="square">
            <a:spAutoFit/>
          </a:bodyPr>
          <a:lstStyle/>
          <a:p>
            <a:pPr marL="342900" lvl="0" indent="-342900" algn="just">
              <a:buFont typeface="+mj-lt"/>
              <a:buAutoNum type="arabicPeriod"/>
            </a:pPr>
            <a:r>
              <a:rPr lang="en-US" dirty="0" err="1">
                <a:latin typeface="Open Sans Light" panose="020B0306030504020204"/>
              </a:rPr>
              <a:t>Mengunakan</a:t>
            </a:r>
            <a:r>
              <a:rPr lang="en-US" dirty="0">
                <a:latin typeface="Open Sans Light" panose="020B0306030504020204"/>
              </a:rPr>
              <a:t> </a:t>
            </a:r>
            <a:r>
              <a:rPr lang="en-US" dirty="0" err="1">
                <a:latin typeface="Open Sans Light" panose="020B0306030504020204"/>
              </a:rPr>
              <a:t>mikrokontroler</a:t>
            </a:r>
            <a:r>
              <a:rPr lang="en-US" dirty="0">
                <a:latin typeface="Open Sans Light" panose="020B0306030504020204"/>
              </a:rPr>
              <a:t> Arduino Mega dan Arduino Uno.</a:t>
            </a: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Komunikasi</a:t>
            </a:r>
            <a:r>
              <a:rPr lang="en-US" dirty="0">
                <a:latin typeface="Open Sans Light" panose="020B0306030504020204"/>
              </a:rPr>
              <a:t> </a:t>
            </a:r>
            <a:r>
              <a:rPr lang="en-US" dirty="0" err="1">
                <a:latin typeface="Open Sans Light" panose="020B0306030504020204"/>
              </a:rPr>
              <a:t>nirkabel</a:t>
            </a:r>
            <a:r>
              <a:rPr lang="en-US" dirty="0">
                <a:latin typeface="Open Sans Light" panose="020B0306030504020204"/>
              </a:rPr>
              <a:t> </a:t>
            </a:r>
            <a:r>
              <a:rPr lang="en-US" dirty="0" err="1">
                <a:latin typeface="Open Sans Light" panose="020B0306030504020204"/>
              </a:rPr>
              <a:t>menggunakan</a:t>
            </a:r>
            <a:r>
              <a:rPr lang="en-US" dirty="0">
                <a:latin typeface="Open Sans Light" panose="020B0306030504020204"/>
              </a:rPr>
              <a:t> protocol ZigBee</a:t>
            </a: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Menggunakan</a:t>
            </a:r>
            <a:r>
              <a:rPr lang="en-US" dirty="0">
                <a:latin typeface="Open Sans Light" panose="020B0306030504020204"/>
              </a:rPr>
              <a:t> </a:t>
            </a:r>
            <a:r>
              <a:rPr lang="en-US" dirty="0" err="1">
                <a:latin typeface="Open Sans Light" panose="020B0306030504020204"/>
              </a:rPr>
              <a:t>algoritma</a:t>
            </a:r>
            <a:r>
              <a:rPr lang="en-US" dirty="0">
                <a:latin typeface="Open Sans Light" panose="020B0306030504020204"/>
              </a:rPr>
              <a:t> </a:t>
            </a:r>
            <a:r>
              <a:rPr lang="en-US" dirty="0" err="1">
                <a:latin typeface="Open Sans Light" panose="020B0306030504020204"/>
              </a:rPr>
              <a:t>Heatshrink</a:t>
            </a:r>
            <a:r>
              <a:rPr lang="en-US" dirty="0">
                <a:latin typeface="Open Sans Light" panose="020B0306030504020204"/>
              </a:rPr>
              <a:t> </a:t>
            </a:r>
            <a:r>
              <a:rPr lang="en-US" dirty="0" err="1">
                <a:latin typeface="Open Sans Light" panose="020B0306030504020204"/>
              </a:rPr>
              <a:t>untuk</a:t>
            </a:r>
            <a:r>
              <a:rPr lang="en-US" dirty="0">
                <a:latin typeface="Open Sans Light" panose="020B0306030504020204"/>
              </a:rPr>
              <a:t> </a:t>
            </a:r>
            <a:r>
              <a:rPr lang="en-US" dirty="0" err="1">
                <a:latin typeface="Open Sans Light" panose="020B0306030504020204"/>
              </a:rPr>
              <a:t>melakukan</a:t>
            </a:r>
            <a:r>
              <a:rPr lang="en-US" dirty="0">
                <a:latin typeface="Open Sans Light" panose="020B0306030504020204"/>
              </a:rPr>
              <a:t> </a:t>
            </a:r>
            <a:r>
              <a:rPr lang="en-US" dirty="0" err="1">
                <a:latin typeface="Open Sans Light" panose="020B0306030504020204"/>
              </a:rPr>
              <a:t>kompresi</a:t>
            </a:r>
            <a:r>
              <a:rPr lang="en-US" dirty="0">
                <a:latin typeface="Open Sans Light" panose="020B0306030504020204"/>
              </a:rPr>
              <a:t> dan </a:t>
            </a:r>
            <a:r>
              <a:rPr lang="en-US" dirty="0" err="1">
                <a:latin typeface="Open Sans Light" panose="020B0306030504020204"/>
              </a:rPr>
              <a:t>dekompresi</a:t>
            </a:r>
            <a:r>
              <a:rPr lang="en-US" dirty="0">
                <a:latin typeface="Open Sans Light" panose="020B0306030504020204"/>
              </a:rPr>
              <a:t> data</a:t>
            </a:r>
            <a:r>
              <a:rPr lang="id-ID" i="1" dirty="0">
                <a:latin typeface="Open Sans Light" panose="020B0306030504020204"/>
              </a:rPr>
              <a:t>.</a:t>
            </a:r>
            <a:endParaRPr lang="en-US" i="1" dirty="0">
              <a:latin typeface="Open Sans Light" panose="020B0306030504020204"/>
            </a:endParaRPr>
          </a:p>
          <a:p>
            <a:pPr marL="342900" lvl="0" indent="-342900" algn="just">
              <a:buFont typeface="+mj-lt"/>
              <a:buAutoNum type="arabicPeriod"/>
            </a:pPr>
            <a:endParaRPr lang="en-US" dirty="0">
              <a:latin typeface="Open Sans Light" panose="020B0306030504020204"/>
            </a:endParaRPr>
          </a:p>
          <a:p>
            <a:pPr marL="342900" lvl="0" indent="-342900" algn="just">
              <a:buFont typeface="+mj-lt"/>
              <a:buAutoNum type="arabicPeriod"/>
            </a:pPr>
            <a:r>
              <a:rPr lang="en-US" dirty="0" err="1">
                <a:latin typeface="Open Sans Light" panose="020B0306030504020204"/>
              </a:rPr>
              <a:t>Algoritma</a:t>
            </a:r>
            <a:r>
              <a:rPr lang="en-US" dirty="0">
                <a:latin typeface="Open Sans Light" panose="020B0306030504020204"/>
              </a:rPr>
              <a:t> </a:t>
            </a:r>
            <a:r>
              <a:rPr lang="en-US" dirty="0" err="1">
                <a:latin typeface="Open Sans Light" panose="020B0306030504020204"/>
              </a:rPr>
              <a:t>Heatshrink</a:t>
            </a:r>
            <a:r>
              <a:rPr lang="en-US" dirty="0">
                <a:latin typeface="Open Sans Light" panose="020B0306030504020204"/>
              </a:rPr>
              <a:t> </a:t>
            </a:r>
            <a:r>
              <a:rPr lang="en-US" dirty="0" err="1">
                <a:latin typeface="Open Sans Light" panose="020B0306030504020204"/>
              </a:rPr>
              <a:t>dibuat</a:t>
            </a:r>
            <a:r>
              <a:rPr lang="en-US" dirty="0">
                <a:latin typeface="Open Sans Light" panose="020B0306030504020204"/>
              </a:rPr>
              <a:t> </a:t>
            </a:r>
            <a:r>
              <a:rPr lang="en-US" dirty="0" err="1">
                <a:latin typeface="Open Sans Light" panose="020B0306030504020204"/>
              </a:rPr>
              <a:t>dalam</a:t>
            </a:r>
            <a:r>
              <a:rPr lang="en-US" dirty="0">
                <a:latin typeface="Open Sans Light" panose="020B0306030504020204"/>
              </a:rPr>
              <a:t> </a:t>
            </a:r>
            <a:r>
              <a:rPr lang="en-US" dirty="0" err="1">
                <a:latin typeface="Open Sans Light" panose="020B0306030504020204"/>
              </a:rPr>
              <a:t>bahasa</a:t>
            </a:r>
            <a:r>
              <a:rPr lang="en-US" dirty="0">
                <a:latin typeface="Open Sans Light" panose="020B0306030504020204"/>
              </a:rPr>
              <a:t> </a:t>
            </a:r>
            <a:r>
              <a:rPr lang="en-US" dirty="0" err="1">
                <a:latin typeface="Open Sans Light" panose="020B0306030504020204"/>
              </a:rPr>
              <a:t>pemrograman</a:t>
            </a:r>
            <a:r>
              <a:rPr lang="en-US" dirty="0">
                <a:latin typeface="Open Sans Light" panose="020B0306030504020204"/>
              </a:rPr>
              <a:t> C</a:t>
            </a:r>
            <a:r>
              <a:rPr lang="id-ID" dirty="0">
                <a:latin typeface="Open Sans Light" panose="020B0306030504020204"/>
              </a:rPr>
              <a:t>.</a:t>
            </a:r>
            <a:endParaRPr lang="en-US" dirty="0">
              <a:latin typeface="Open Sans Light" panose="020B0306030504020204"/>
            </a:endParaRPr>
          </a:p>
        </p:txBody>
      </p:sp>
      <p:sp>
        <p:nvSpPr>
          <p:cNvPr id="11" name="Rectangle 10"/>
          <p:cNvSpPr/>
          <p:nvPr/>
        </p:nvSpPr>
        <p:spPr>
          <a:xfrm>
            <a:off x="1516743" y="1855303"/>
            <a:ext cx="9158514" cy="4231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54"/>
          <p:cNvSpPr txBox="1">
            <a:spLocks/>
          </p:cNvSpPr>
          <p:nvPr/>
        </p:nvSpPr>
        <p:spPr>
          <a:xfrm>
            <a:off x="-2" y="6303817"/>
            <a:ext cx="12102302" cy="554183"/>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i="1" dirty="0" err="1">
                <a:solidFill>
                  <a:schemeClr val="bg1">
                    <a:lumMod val="95000"/>
                  </a:schemeClr>
                </a:solidFill>
                <a:latin typeface="Open Sans Light" panose="020B0306030504020204"/>
              </a:rPr>
              <a:t>Rancang</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Bangun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Sistem</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Deteksi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Pergerakan</a:t>
            </a:r>
            <a:r>
              <a:rPr lang="en-US" sz="1400" b="1" i="1" dirty="0">
                <a:solidFill>
                  <a:schemeClr val="bg1">
                    <a:lumMod val="95000"/>
                  </a:schemeClr>
                </a:solidFill>
                <a:latin typeface="Open Sans Light" panose="020B0306030504020204"/>
              </a:rPr>
              <a:t> Tanah </a:t>
            </a:r>
            <a:r>
              <a:rPr lang="en-US" sz="1400" b="1" i="1" dirty="0" err="1">
                <a:solidFill>
                  <a:schemeClr val="bg1">
                    <a:lumMod val="95000"/>
                  </a:schemeClr>
                </a:solidFill>
                <a:latin typeface="Open Sans Light" panose="020B0306030504020204"/>
              </a:rPr>
              <a:t>dengan</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Analisis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Silentt</a:t>
            </a:r>
            <a:r>
              <a:rPr lang="en-US" sz="1400" b="1" i="1" dirty="0">
                <a:solidFill>
                  <a:schemeClr val="bg1">
                    <a:lumMod val="95000"/>
                  </a:schemeClr>
                </a:solidFill>
                <a:latin typeface="Open Sans Light" panose="020B0306030504020204"/>
              </a:rPr>
              <a:t> Zone </a:t>
            </a:r>
            <a:r>
              <a:rPr lang="en-US" sz="1400" b="1" i="1" dirty="0" err="1">
                <a:solidFill>
                  <a:schemeClr val="bg1">
                    <a:lumMod val="95000"/>
                  </a:schemeClr>
                </a:solidFill>
                <a:latin typeface="Open Sans Light" panose="020B0306030504020204"/>
              </a:rPr>
              <a:t>dari</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Jaringan</a:t>
            </a:r>
            <a:r>
              <a:rPr lang="en-US" sz="1400" b="1" i="1" dirty="0">
                <a:solidFill>
                  <a:schemeClr val="bg1">
                    <a:lumMod val="95000"/>
                  </a:schemeClr>
                </a:solidFill>
                <a:latin typeface="Open Sans Light" panose="020B0306030504020204"/>
              </a:rPr>
              <a:t> Sensor </a:t>
            </a:r>
            <a:r>
              <a:rPr lang="en-US" sz="1400" b="1" i="1" dirty="0" err="1">
                <a:solidFill>
                  <a:schemeClr val="bg1">
                    <a:lumMod val="95000"/>
                  </a:schemeClr>
                </a:solidFill>
                <a:latin typeface="Open Sans Light" panose="020B0306030504020204"/>
              </a:rPr>
              <a:t>Nirkabel</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Tersebar</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Berbasis</a:t>
            </a:r>
            <a:r>
              <a:rPr lang="en-US" sz="1400" b="1" i="1" dirty="0">
                <a:solidFill>
                  <a:schemeClr val="bg1">
                    <a:lumMod val="95000"/>
                  </a:schemeClr>
                </a:solidFill>
                <a:latin typeface="Open Sans Light" panose="020B0306030504020204"/>
              </a:rPr>
              <a:t> </a:t>
            </a:r>
            <a:r>
              <a:rPr lang="en-US" sz="1400" b="1" i="1" dirty="0" err="1">
                <a:solidFill>
                  <a:schemeClr val="bg1">
                    <a:lumMod val="95000"/>
                  </a:schemeClr>
                </a:solidFill>
                <a:latin typeface="Open Sans Light" panose="020B0306030504020204"/>
              </a:rPr>
              <a:t>Zigbee</a:t>
            </a:r>
            <a:endParaRPr lang="id" sz="1400" i="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5158" y="0"/>
            <a:ext cx="2167142" cy="1396258"/>
          </a:xfrm>
          <a:prstGeom prst="rect">
            <a:avLst/>
          </a:prstGeom>
        </p:spPr>
      </p:pic>
    </p:spTree>
    <p:extLst>
      <p:ext uri="{BB962C8B-B14F-4D97-AF65-F5344CB8AC3E}">
        <p14:creationId xmlns:p14="http://schemas.microsoft.com/office/powerpoint/2010/main" val="38375240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fade">
                                      <p:cBhvr>
                                        <p:cTn id="2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1622</Words>
  <Application>Microsoft Office PowerPoint</Application>
  <PresentationFormat>Widescreen</PresentationFormat>
  <Paragraphs>406</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Bebas</vt:lpstr>
      <vt:lpstr>Calibri</vt:lpstr>
      <vt:lpstr>Calibri Light</vt:lpstr>
      <vt:lpstr>Cambria Math</vt:lpstr>
      <vt:lpstr>Helvetica</vt:lpstr>
      <vt:lpstr>Open Sans Light</vt:lpstr>
      <vt:lpstr>Times New Roman</vt:lpstr>
      <vt:lpstr>Office Theme</vt:lpstr>
      <vt:lpstr>PowerPoint Presentation</vt:lpstr>
      <vt:lpstr>IMPLEMENTASI KOMPRESI ADAPTIVE MENGGUNAKAN METODE HEATSHRINK UNTUK PENGIRIMAN DATA PADA WIRELESS SENSOR NETWORK BERBASIS ZIGBEE</vt:lpstr>
      <vt:lpstr>Outline</vt:lpstr>
      <vt:lpstr>PowerPoint Presentation</vt:lpstr>
      <vt:lpstr>Latar Belakang</vt:lpstr>
      <vt:lpstr>Latar Belakang</vt:lpstr>
      <vt:lpstr>Latar Belakang</vt:lpstr>
      <vt:lpstr>Rumusan Masalah</vt:lpstr>
      <vt:lpstr>Batasan Masalah</vt:lpstr>
      <vt:lpstr>Tujuan &amp; Manfaat</vt:lpstr>
      <vt:lpstr>PowerPoint Presentation</vt:lpstr>
      <vt:lpstr>Analisis dan Perancangan </vt:lpstr>
      <vt:lpstr>Analisis dan Perancangan </vt:lpstr>
      <vt:lpstr>Analisis dan Perancangan </vt:lpstr>
      <vt:lpstr>PowerPoint Presentation</vt:lpstr>
      <vt:lpstr>Implementasi</vt:lpstr>
      <vt:lpstr>Implementasi</vt:lpstr>
      <vt:lpstr>Implementasi</vt:lpstr>
      <vt:lpstr>PowerPoint Presentation</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Uji Coba dan Evaluasi</vt:lpstr>
      <vt:lpstr>PowerPoint Presentation</vt:lpstr>
      <vt:lpstr>Kesimpulan &amp; Saran</vt:lpstr>
      <vt:lpstr>Kesimpulan &amp; Saran</vt:lpstr>
      <vt:lpstr>PowerPoint Presentation</vt:lpstr>
      <vt:lpstr>PowerPoint Presentation</vt:lpstr>
      <vt:lpstr>Uji Coba dan Evaluasi</vt:lpstr>
      <vt:lpstr>Uji Coba dan Evaluasi</vt:lpstr>
      <vt:lpstr>Uji Coba dan Evaluasi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CODING</dc:title>
  <dc:creator>Setyassida Novian</dc:creator>
  <cp:lastModifiedBy>Hendri F</cp:lastModifiedBy>
  <cp:revision>185</cp:revision>
  <dcterms:created xsi:type="dcterms:W3CDTF">2016-09-11T09:10:48Z</dcterms:created>
  <dcterms:modified xsi:type="dcterms:W3CDTF">2018-07-16T03:41:16Z</dcterms:modified>
</cp:coreProperties>
</file>